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3"/>
  </p:sldMasterIdLst>
  <p:notesMasterIdLst>
    <p:notesMasterId r:id="rId41"/>
  </p:notesMasterIdLst>
  <p:handoutMasterIdLst>
    <p:handoutMasterId r:id="rId42"/>
  </p:handoutMasterIdLst>
  <p:sldIdLst>
    <p:sldId id="416" r:id="rId4"/>
    <p:sldId id="417" r:id="rId5"/>
    <p:sldId id="447" r:id="rId6"/>
    <p:sldId id="263" r:id="rId7"/>
    <p:sldId id="2147483626" r:id="rId8"/>
    <p:sldId id="2147483632" r:id="rId9"/>
    <p:sldId id="443" r:id="rId10"/>
    <p:sldId id="2147483633" r:id="rId11"/>
    <p:sldId id="445" r:id="rId12"/>
    <p:sldId id="448" r:id="rId13"/>
    <p:sldId id="2147483628" r:id="rId14"/>
    <p:sldId id="2147483627" r:id="rId15"/>
    <p:sldId id="2147483634" r:id="rId16"/>
    <p:sldId id="442" r:id="rId17"/>
    <p:sldId id="2147483635" r:id="rId18"/>
    <p:sldId id="446" r:id="rId19"/>
    <p:sldId id="429" r:id="rId20"/>
    <p:sldId id="430" r:id="rId21"/>
    <p:sldId id="420" r:id="rId22"/>
    <p:sldId id="419" r:id="rId23"/>
    <p:sldId id="435" r:id="rId24"/>
    <p:sldId id="421" r:id="rId25"/>
    <p:sldId id="426" r:id="rId26"/>
    <p:sldId id="424" r:id="rId27"/>
    <p:sldId id="431" r:id="rId28"/>
    <p:sldId id="434" r:id="rId29"/>
    <p:sldId id="432" r:id="rId30"/>
    <p:sldId id="433" r:id="rId31"/>
    <p:sldId id="438" r:id="rId32"/>
    <p:sldId id="439" r:id="rId33"/>
    <p:sldId id="441" r:id="rId34"/>
    <p:sldId id="444" r:id="rId35"/>
    <p:sldId id="418" r:id="rId36"/>
    <p:sldId id="409" r:id="rId37"/>
    <p:sldId id="436" r:id="rId38"/>
    <p:sldId id="437" r:id="rId39"/>
    <p:sldId id="440" r:id="rId40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>
            <p14:sldId id="416"/>
            <p14:sldId id="417"/>
          </p14:sldIdLst>
        </p14:section>
        <p14:section name="1 - Copilot getting started" id="{1544AAB7-22C5-4ADB-9EFE-13343251DA2E}">
          <p14:sldIdLst>
            <p14:sldId id="447"/>
            <p14:sldId id="263"/>
            <p14:sldId id="2147483626"/>
            <p14:sldId id="2147483632"/>
            <p14:sldId id="443"/>
            <p14:sldId id="2147483633"/>
            <p14:sldId id="445"/>
          </p14:sldIdLst>
        </p14:section>
        <p14:section name="2 - Copilot Agents" id="{686E0881-8CB2-48FA-AC7F-07EFDCB451F5}">
          <p14:sldIdLst>
            <p14:sldId id="448"/>
            <p14:sldId id="2147483628"/>
            <p14:sldId id="2147483627"/>
            <p14:sldId id="2147483634"/>
            <p14:sldId id="442"/>
            <p14:sldId id="2147483635"/>
            <p14:sldId id="446"/>
          </p14:sldIdLst>
        </p14:section>
        <p14:section name="3- ETD+Sentinel" id="{FDEC1A34-4753-47E4-9F08-BF820F84523F}">
          <p14:sldIdLst>
            <p14:sldId id="429"/>
            <p14:sldId id="430"/>
            <p14:sldId id="420"/>
            <p14:sldId id="419"/>
            <p14:sldId id="435"/>
            <p14:sldId id="421"/>
            <p14:sldId id="426"/>
            <p14:sldId id="424"/>
            <p14:sldId id="431"/>
            <p14:sldId id="434"/>
            <p14:sldId id="432"/>
            <p14:sldId id="433"/>
          </p14:sldIdLst>
        </p14:section>
        <p14:section name="4 - Secure SAP App" id="{F66A68E6-E20C-46BC-91DC-8814F2FB0918}">
          <p14:sldIdLst>
            <p14:sldId id="438"/>
            <p14:sldId id="439"/>
            <p14:sldId id="441"/>
          </p14:sldIdLst>
        </p14:section>
        <p14:section name="5 - SAP IDM to Entra ID migration" id="{985E32AB-5BB7-4C47-81EB-EB71452594F1}">
          <p14:sldIdLst>
            <p14:sldId id="444"/>
          </p14:sldIdLst>
        </p14:section>
        <p14:section name="Go go go" id="{1CFCC745-F74D-4ABA-A995-42DAACFA49F4}">
          <p14:sldIdLst>
            <p14:sldId id="418"/>
          </p14:sldIdLst>
        </p14:section>
        <p14:section name="Followup" id="{E228A65D-4B95-4FEE-9A69-F629087D1923}">
          <p14:sldIdLst>
            <p14:sldId id="409"/>
          </p14:sldIdLst>
        </p14:section>
        <p14:section name="drawings" id="{20372A3F-51AA-4749-8E2E-0F3DB53938C1}">
          <p14:sldIdLst>
            <p14:sldId id="436"/>
            <p14:sldId id="437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85B"/>
    <a:srgbClr val="3376D3"/>
    <a:srgbClr val="000000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 varScale="1">
        <p:scale>
          <a:sx n="87" d="100"/>
          <a:sy n="87" d="100"/>
        </p:scale>
        <p:origin x="580" y="280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541424195" sldId="2147483724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541424195" sldId="2147483724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03.04.2025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03.04.2025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B5ECAC-CDB5-EF24-C419-1CE2FD6C9BF2}"/>
              </a:ext>
            </a:extLst>
          </p:cNvPr>
          <p:cNvSpPr txBox="1"/>
          <p:nvPr userDrawn="1"/>
        </p:nvSpPr>
        <p:spPr>
          <a:xfrm>
            <a:off x="9555687" y="5096368"/>
            <a:ext cx="2222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endParaRPr lang="de-DE" dirty="0">
              <a:solidFill>
                <a:schemeClr val="bg1"/>
              </a:solidFill>
            </a:endParaRPr>
          </a:p>
          <a:p>
            <a:pPr algn="l"/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7B9A9-6939-E494-6C46-B0578ABD00FC}"/>
              </a:ext>
            </a:extLst>
          </p:cNvPr>
          <p:cNvSpPr txBox="1"/>
          <p:nvPr userDrawn="1"/>
        </p:nvSpPr>
        <p:spPr>
          <a:xfrm>
            <a:off x="9555687" y="5800868"/>
            <a:ext cx="2336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4th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April</a:t>
            </a:r>
          </a:p>
          <a:p>
            <a:pPr algn="l"/>
            <a:r>
              <a:rPr lang="de-DE" sz="1400" b="0" dirty="0">
                <a:solidFill>
                  <a:schemeClr val="bg1"/>
                </a:solidFill>
              </a:rPr>
              <a:t>RheinMain </a:t>
            </a:r>
            <a:r>
              <a:rPr lang="de-DE" sz="1400" b="0" dirty="0" err="1">
                <a:solidFill>
                  <a:schemeClr val="bg1"/>
                </a:solidFill>
              </a:rPr>
              <a:t>Congress</a:t>
            </a:r>
            <a:r>
              <a:rPr lang="de-DE" sz="1400" b="0" dirty="0">
                <a:solidFill>
                  <a:schemeClr val="bg1"/>
                </a:solidFill>
              </a:rPr>
              <a:t> Center, Wiesbaden</a:t>
            </a:r>
            <a:endParaRPr lang="en-DE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955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39057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0079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3. April 2025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7EFE3F-98C0-3CD7-3D7F-C29E4EFA5B64}"/>
              </a:ext>
            </a:extLst>
          </p:cNvPr>
          <p:cNvSpPr txBox="1"/>
          <p:nvPr userDrawn="1"/>
        </p:nvSpPr>
        <p:spPr>
          <a:xfrm>
            <a:off x="8806849" y="6214240"/>
            <a:ext cx="2856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3. April 2025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9BDE1-3D61-7E93-F41E-071AE288F487}"/>
              </a:ext>
            </a:extLst>
          </p:cNvPr>
          <p:cNvSpPr txBox="1"/>
          <p:nvPr userDrawn="1"/>
        </p:nvSpPr>
        <p:spPr>
          <a:xfrm>
            <a:off x="8806850" y="6214240"/>
            <a:ext cx="2700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2443BA-9941-3985-E8D3-C6FCDD2A5C29}"/>
              </a:ext>
            </a:extLst>
          </p:cNvPr>
          <p:cNvSpPr txBox="1"/>
          <p:nvPr userDrawn="1"/>
        </p:nvSpPr>
        <p:spPr>
          <a:xfrm>
            <a:off x="11753711" y="981355"/>
            <a:ext cx="39240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0" dirty="0">
                <a:solidFill>
                  <a:srgbClr val="22485B"/>
                </a:solidFill>
              </a:rPr>
              <a:t>2025</a:t>
            </a:r>
            <a:endParaRPr lang="en-DE" sz="1200" b="0" dirty="0">
              <a:solidFill>
                <a:srgbClr val="2248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3. April 2025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A52E78-8B8E-192A-7297-175491243496}"/>
              </a:ext>
            </a:extLst>
          </p:cNvPr>
          <p:cNvSpPr txBox="1"/>
          <p:nvPr userDrawn="1"/>
        </p:nvSpPr>
        <p:spPr>
          <a:xfrm>
            <a:off x="9335937" y="981075"/>
            <a:ext cx="2856063" cy="338554"/>
          </a:xfrm>
          <a:prstGeom prst="rect">
            <a:avLst/>
          </a:prstGeom>
          <a:solidFill>
            <a:srgbClr val="22485B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03" r:id="rId7"/>
    <p:sldLayoutId id="2147483704" r:id="rId8"/>
    <p:sldLayoutId id="2147483679" r:id="rId9"/>
    <p:sldLayoutId id="2147483731" r:id="rId10"/>
    <p:sldLayoutId id="2147483732" r:id="rId11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bsi.bund.de/SharedDocs/Downloads/DE/BSI/Publikationen/Lageberichte/Lagebericht2024.pdf?__blob=publicationFile&amp;v=4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aka.ms/techxchange-msf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49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security/security-insider/intelligence-reports/microsoft-digital-defense-report-2024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.schmitt@sap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hyperlink" Target="https://www.linkedin.com/in/martin-pankraz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i-management-policy-snippets/blob/master/examples/Request%20OAuth2%20access%20token%20from%20SAP%20using%20AAD%20JWT%20token.xml" TargetMode="External"/><Relationship Id="rId2" Type="http://schemas.openxmlformats.org/officeDocument/2006/relationships/hyperlink" Target="https://api.sap.com/policytemplate/Principal_Propagation_via_Entra_I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neaky-goggles" TargetMode="External"/><Relationship Id="rId2" Type="http://schemas.openxmlformats.org/officeDocument/2006/relationships/hyperlink" Target="https://aka.ms/techxchange-msf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bruchelt@microsoft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3A33C9-C584-1139-83AD-2C04709E2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4A300B-6AAE-1F79-5A6E-CA870BD0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2025 – Microsoft Track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6A57A2-5A15-4D29-E24D-4827F8992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220B7-981F-A10B-FB8D-4207D3A50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BEA36-632A-58FE-EE29-67A5913B5E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838" y="2079408"/>
            <a:ext cx="7402511" cy="1286845"/>
          </a:xfrm>
        </p:spPr>
        <p:txBody>
          <a:bodyPr/>
          <a:lstStyle/>
          <a:p>
            <a:r>
              <a:rPr lang="en-US" dirty="0"/>
              <a:t>Copilot Studio &amp; SAP: Building Autonomous Agents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788BA-393D-6413-66F1-9A20A72D12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572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167A-5B4A-B299-2D68-1F78D8CB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Meeting you where you are in your Agent building journey</a:t>
            </a:r>
            <a:endParaRPr lang="en-DE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A56024-8FFF-F966-98DF-818C326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4074" y="1225007"/>
            <a:ext cx="11383851" cy="5228189"/>
          </a:xfrm>
          <a:prstGeom prst="roundRect">
            <a:avLst>
              <a:gd name="adj" fmla="val 5361"/>
            </a:avLst>
          </a:prstGeom>
          <a:solidFill>
            <a:srgbClr val="454142">
              <a:alpha val="75000"/>
            </a:srgbClr>
          </a:solidFill>
          <a:ln w="15875">
            <a:noFill/>
            <a:headEnd type="none" w="med" len="med"/>
            <a:tailEnd type="none" w="med" len="med"/>
          </a:ln>
          <a:effectLst>
            <a:outerShdw blurRad="2794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5582DE-03FA-ECF6-ECA5-823B1052CC49}"/>
              </a:ext>
            </a:extLst>
          </p:cNvPr>
          <p:cNvSpPr/>
          <p:nvPr/>
        </p:nvSpPr>
        <p:spPr bwMode="auto">
          <a:xfrm>
            <a:off x="568664" y="3912284"/>
            <a:ext cx="11049399" cy="52322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286BD1"/>
              </a:gs>
              <a:gs pos="0">
                <a:srgbClr val="00B0F0"/>
              </a:gs>
            </a:gsLst>
            <a:lin ang="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286611-7464-B369-735A-BB62D4F03A03}"/>
              </a:ext>
            </a:extLst>
          </p:cNvPr>
          <p:cNvGrpSpPr/>
          <p:nvPr/>
        </p:nvGrpSpPr>
        <p:grpSpPr>
          <a:xfrm>
            <a:off x="1741850" y="3659525"/>
            <a:ext cx="1801554" cy="1544156"/>
            <a:chOff x="1961525" y="3785458"/>
            <a:chExt cx="1801554" cy="15441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8330129-485B-AF41-7234-6303036F5F1F}"/>
                </a:ext>
              </a:extLst>
            </p:cNvPr>
            <p:cNvSpPr/>
            <p:nvPr/>
          </p:nvSpPr>
          <p:spPr bwMode="auto">
            <a:xfrm>
              <a:off x="2366630" y="3785458"/>
              <a:ext cx="991344" cy="991341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81A5A6-151E-A151-96AB-7DF966F5ABEB}"/>
                </a:ext>
              </a:extLst>
            </p:cNvPr>
            <p:cNvSpPr/>
            <p:nvPr/>
          </p:nvSpPr>
          <p:spPr bwMode="auto">
            <a:xfrm>
              <a:off x="2463959" y="3882788"/>
              <a:ext cx="796686" cy="796680"/>
            </a:xfrm>
            <a:prstGeom prst="ellipse">
              <a:avLst/>
            </a:prstGeom>
            <a:solidFill>
              <a:schemeClr val="bg1"/>
            </a:solidFill>
            <a:ln w="15875">
              <a:noFill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4E6391-C515-778B-8A71-701058D41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" b="2923"/>
            <a:stretch/>
          </p:blipFill>
          <p:spPr>
            <a:xfrm>
              <a:off x="2592878" y="4026167"/>
              <a:ext cx="538849" cy="507350"/>
            </a:xfrm>
            <a:prstGeom prst="rect">
              <a:avLst/>
            </a:prstGeom>
            <a:ln w="7441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EAF3487-582C-8347-105E-862682DFB3DE}"/>
                </a:ext>
              </a:extLst>
            </p:cNvPr>
            <p:cNvSpPr/>
            <p:nvPr/>
          </p:nvSpPr>
          <p:spPr bwMode="auto">
            <a:xfrm>
              <a:off x="2163371" y="5107027"/>
              <a:ext cx="1397863" cy="222587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>
              <a:outerShdw blurRad="762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For End Users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0DAFCD-3060-C1F0-16B7-E4EDE4A0E9DA}"/>
                </a:ext>
              </a:extLst>
            </p:cNvPr>
            <p:cNvSpPr txBox="1"/>
            <p:nvPr/>
          </p:nvSpPr>
          <p:spPr>
            <a:xfrm>
              <a:off x="1961525" y="4755450"/>
              <a:ext cx="1801554" cy="3539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cs typeface="Segoe UI Semibold"/>
                </a:rPr>
                <a:t>Agent builder</a:t>
              </a:r>
              <a:endParaRPr lang="en-US" sz="1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F2AD6-735D-9BE9-E577-96620785395E}"/>
              </a:ext>
            </a:extLst>
          </p:cNvPr>
          <p:cNvGrpSpPr/>
          <p:nvPr/>
        </p:nvGrpSpPr>
        <p:grpSpPr>
          <a:xfrm>
            <a:off x="5198288" y="3669829"/>
            <a:ext cx="1801762" cy="1523548"/>
            <a:chOff x="5257390" y="3776246"/>
            <a:chExt cx="1801762" cy="152354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3E3FF4-6AA6-EE65-EB8D-E8560967D545}"/>
                </a:ext>
              </a:extLst>
            </p:cNvPr>
            <p:cNvGrpSpPr/>
            <p:nvPr/>
          </p:nvGrpSpPr>
          <p:grpSpPr>
            <a:xfrm>
              <a:off x="5662599" y="3776246"/>
              <a:ext cx="991344" cy="991341"/>
              <a:chOff x="3031090" y="2734209"/>
              <a:chExt cx="752625" cy="75262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FDD2F23-AC89-7797-9869-07C03F6EAF6A}"/>
                  </a:ext>
                </a:extLst>
              </p:cNvPr>
              <p:cNvSpPr/>
              <p:nvPr/>
            </p:nvSpPr>
            <p:spPr bwMode="auto">
              <a:xfrm>
                <a:off x="3031090" y="2734209"/>
                <a:ext cx="752625" cy="752623"/>
              </a:xfrm>
              <a:prstGeom prst="ellipse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F74B8-EF7D-9124-C911-9B45EC1BD9AF}"/>
                  </a:ext>
                </a:extLst>
              </p:cNvPr>
              <p:cNvSpPr/>
              <p:nvPr/>
            </p:nvSpPr>
            <p:spPr bwMode="auto">
              <a:xfrm>
                <a:off x="3104982" y="2808102"/>
                <a:ext cx="604841" cy="604837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  <a:headEnd type="none" w="med" len="med"/>
                <a:tailEnd type="none" w="med" len="med"/>
              </a:ln>
              <a:effectLst>
                <a:outerShdw blurRad="2794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1CE7E7A-9F57-8225-23A5-345CC9207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97672" y="4004485"/>
              <a:ext cx="521199" cy="52119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F9F539-0C86-901B-F54A-BF254F41D9D9}"/>
                </a:ext>
              </a:extLst>
            </p:cNvPr>
            <p:cNvSpPr txBox="1"/>
            <p:nvPr/>
          </p:nvSpPr>
          <p:spPr>
            <a:xfrm>
              <a:off x="5257390" y="4730656"/>
              <a:ext cx="1801762" cy="3539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cs typeface="Segoe UI Semibold"/>
                </a:rPr>
                <a:t>Copilot Studio</a:t>
              </a:r>
              <a:endParaRPr lang="en-US" sz="1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91C557D-26E5-3EFA-1D21-7D63F4DB5A58}"/>
                </a:ext>
              </a:extLst>
            </p:cNvPr>
            <p:cNvSpPr/>
            <p:nvPr/>
          </p:nvSpPr>
          <p:spPr bwMode="auto">
            <a:xfrm>
              <a:off x="5441875" y="5079069"/>
              <a:ext cx="1432793" cy="220725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>
              <a:outerShdw blurRad="762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For Makers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979F8-96F4-62AA-3BE0-EC906200F316}"/>
              </a:ext>
            </a:extLst>
          </p:cNvPr>
          <p:cNvSpPr/>
          <p:nvPr/>
        </p:nvSpPr>
        <p:spPr bwMode="auto">
          <a:xfrm>
            <a:off x="9159771" y="5768089"/>
            <a:ext cx="1397863" cy="222587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outerShdw blurRad="76200" sx="102000" sy="102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For Developers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42081-8CF4-CFFE-E692-43AD7468E32B}"/>
              </a:ext>
            </a:extLst>
          </p:cNvPr>
          <p:cNvSpPr txBox="1"/>
          <p:nvPr/>
        </p:nvSpPr>
        <p:spPr>
          <a:xfrm>
            <a:off x="7633375" y="4631619"/>
            <a:ext cx="3975734" cy="353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Copilot Studio + Visual Studio/GitHub</a:t>
            </a:r>
            <a:endParaRPr lang="en-US" sz="1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75B8F1-7304-363C-BDB3-D11ABD56237A}"/>
              </a:ext>
            </a:extLst>
          </p:cNvPr>
          <p:cNvGrpSpPr/>
          <p:nvPr/>
        </p:nvGrpSpPr>
        <p:grpSpPr>
          <a:xfrm>
            <a:off x="8168427" y="3654444"/>
            <a:ext cx="1800994" cy="991341"/>
            <a:chOff x="7632943" y="3745128"/>
            <a:chExt cx="1800994" cy="99134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AB842B-DFB1-2DB0-1F6D-07AA3C087CCE}"/>
                </a:ext>
              </a:extLst>
            </p:cNvPr>
            <p:cNvSpPr/>
            <p:nvPr/>
          </p:nvSpPr>
          <p:spPr bwMode="auto">
            <a:xfrm>
              <a:off x="8442593" y="3745128"/>
              <a:ext cx="991344" cy="991341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9184596-4360-375B-8F16-2303B1ACC264}"/>
                </a:ext>
              </a:extLst>
            </p:cNvPr>
            <p:cNvSpPr/>
            <p:nvPr/>
          </p:nvSpPr>
          <p:spPr bwMode="auto">
            <a:xfrm>
              <a:off x="7632943" y="3745128"/>
              <a:ext cx="991344" cy="991341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FA64316-19C4-2D14-4D45-2DD070E697D9}"/>
                </a:ext>
              </a:extLst>
            </p:cNvPr>
            <p:cNvSpPr/>
            <p:nvPr/>
          </p:nvSpPr>
          <p:spPr bwMode="auto">
            <a:xfrm>
              <a:off x="8539922" y="3842458"/>
              <a:ext cx="796686" cy="796680"/>
            </a:xfrm>
            <a:prstGeom prst="ellipse">
              <a:avLst/>
            </a:prstGeom>
            <a:solidFill>
              <a:schemeClr val="bg1"/>
            </a:solidFill>
            <a:ln w="15875">
              <a:noFill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017EA13-B52F-F284-B709-FCC5CD906FD5}"/>
                </a:ext>
              </a:extLst>
            </p:cNvPr>
            <p:cNvSpPr/>
            <p:nvPr/>
          </p:nvSpPr>
          <p:spPr bwMode="auto">
            <a:xfrm>
              <a:off x="7730272" y="3842458"/>
              <a:ext cx="796686" cy="796680"/>
            </a:xfrm>
            <a:prstGeom prst="ellipse">
              <a:avLst/>
            </a:prstGeom>
            <a:solidFill>
              <a:schemeClr val="bg1"/>
            </a:solidFill>
            <a:ln w="15875">
              <a:noFill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29BB339-E3A9-8B7A-D998-8BFE67C0E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8338" y="3981137"/>
              <a:ext cx="521199" cy="52119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0C79DFE-6411-8528-0702-A3B6FCE0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11" y="4022364"/>
              <a:ext cx="748219" cy="467637"/>
            </a:xfrm>
            <a:prstGeom prst="rect">
              <a:avLst/>
            </a:prstGeom>
            <a:ln w="6657" cap="flat">
              <a:noFill/>
              <a:prstDash val="solid"/>
              <a:miter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5471666-2380-DAE7-9D51-9D23E49D69B3}"/>
              </a:ext>
            </a:extLst>
          </p:cNvPr>
          <p:cNvSpPr txBox="1"/>
          <p:nvPr/>
        </p:nvSpPr>
        <p:spPr>
          <a:xfrm>
            <a:off x="638493" y="3958451"/>
            <a:ext cx="1016512" cy="430887"/>
          </a:xfrm>
          <a:prstGeom prst="rect">
            <a:avLst/>
          </a:prstGeom>
          <a:noFill/>
        </p:spPr>
        <p:txBody>
          <a:bodyPr wrap="square" lIns="91440" tIns="0" rIns="9144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Natural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Language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2B23A2-EB9B-ADD6-7CEC-A6D2F622E848}"/>
              </a:ext>
            </a:extLst>
          </p:cNvPr>
          <p:cNvSpPr txBox="1"/>
          <p:nvPr/>
        </p:nvSpPr>
        <p:spPr>
          <a:xfrm>
            <a:off x="10843076" y="3962230"/>
            <a:ext cx="715372" cy="430887"/>
          </a:xfrm>
          <a:prstGeom prst="rect">
            <a:avLst/>
          </a:prstGeom>
          <a:noFill/>
        </p:spPr>
        <p:txBody>
          <a:bodyPr wrap="square" lIns="91440" tIns="0" rIns="9144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Code first</a:t>
            </a:r>
          </a:p>
        </p:txBody>
      </p:sp>
      <p:pic>
        <p:nvPicPr>
          <p:cNvPr id="29" name="Picture 28" descr="Image of Copilot Studio UI showing the agent building screen">
            <a:extLst>
              <a:ext uri="{FF2B5EF4-FFF2-40B4-BE49-F238E27FC236}">
                <a16:creationId xmlns:a16="http://schemas.microsoft.com/office/drawing/2014/main" id="{7C338F9D-3D84-64D8-E58B-1356854F62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01" t="2767" r="3638" b="7946"/>
          <a:stretch/>
        </p:blipFill>
        <p:spPr>
          <a:xfrm>
            <a:off x="4573483" y="1729476"/>
            <a:ext cx="3049332" cy="1783080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F2DFA840-8AD1-CC12-774E-363506C7A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t="9697" r="6597" b="10891"/>
          <a:stretch/>
        </p:blipFill>
        <p:spPr>
          <a:xfrm>
            <a:off x="1076071" y="1739530"/>
            <a:ext cx="3130547" cy="17830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DDD2FA-2C02-C8EB-8110-942B4FE7812E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69318" t="42052" r="16185" b="31464"/>
          <a:stretch/>
        </p:blipFill>
        <p:spPr>
          <a:xfrm>
            <a:off x="7989679" y="1734793"/>
            <a:ext cx="3136392" cy="1783080"/>
          </a:xfrm>
          <a:prstGeom prst="roundRect">
            <a:avLst>
              <a:gd name="adj" fmla="val 6800"/>
            </a:avLst>
          </a:prstGeom>
          <a:effectLst>
            <a:outerShdw blurRad="76200" sx="102000" sy="102000" algn="ctr" rotWithShape="0">
              <a:prstClr val="black">
                <a:alpha val="16000"/>
              </a:prstClr>
            </a:outerShdw>
          </a:effec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2311C1B0-7585-5D29-80BB-F17CFE91DC99}"/>
              </a:ext>
            </a:extLst>
          </p:cNvPr>
          <p:cNvSpPr/>
          <p:nvPr/>
        </p:nvSpPr>
        <p:spPr bwMode="auto">
          <a:xfrm>
            <a:off x="9849632" y="3651630"/>
            <a:ext cx="991344" cy="991341"/>
          </a:xfrm>
          <a:prstGeom prst="ellipse">
            <a:avLst/>
          </a:prstGeom>
          <a:solidFill>
            <a:schemeClr val="bg1">
              <a:lumMod val="95000"/>
              <a:alpha val="50000"/>
            </a:schemeClr>
          </a:solidFill>
          <a:ln w="635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4D8CDBB-70F5-A577-28B1-655CC92C65AF}"/>
              </a:ext>
            </a:extLst>
          </p:cNvPr>
          <p:cNvSpPr/>
          <p:nvPr/>
        </p:nvSpPr>
        <p:spPr bwMode="auto">
          <a:xfrm>
            <a:off x="9946961" y="3748960"/>
            <a:ext cx="796686" cy="796680"/>
          </a:xfrm>
          <a:prstGeom prst="ellipse">
            <a:avLst/>
          </a:prstGeom>
          <a:solidFill>
            <a:schemeClr val="bg1"/>
          </a:solidFill>
          <a:ln w="15875">
            <a:noFill/>
            <a:headEnd type="none" w="med" len="med"/>
            <a:tailEnd type="none" w="med" len="med"/>
          </a:ln>
          <a:effectLst>
            <a:outerShdw blurRad="2794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pic>
        <p:nvPicPr>
          <p:cNvPr id="34" name="Picture 33" descr="A black cat in a circle&#10;&#10;Description automatically generated">
            <a:extLst>
              <a:ext uri="{FF2B5EF4-FFF2-40B4-BE49-F238E27FC236}">
                <a16:creationId xmlns:a16="http://schemas.microsoft.com/office/drawing/2014/main" id="{4EA454A4-1000-137D-D92A-00FC1D85CD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1811" y="3898068"/>
            <a:ext cx="492674" cy="520561"/>
          </a:xfrm>
          <a:prstGeom prst="rect">
            <a:avLst/>
          </a:prstGeom>
        </p:spPr>
      </p:pic>
      <p:pic>
        <p:nvPicPr>
          <p:cNvPr id="35" name="Picture 34" descr="A colorful hexagon with stars&#10;&#10;Description automatically generated">
            <a:extLst>
              <a:ext uri="{FF2B5EF4-FFF2-40B4-BE49-F238E27FC236}">
                <a16:creationId xmlns:a16="http://schemas.microsoft.com/office/drawing/2014/main" id="{53F94743-A86D-6A8B-A852-DB841B2D9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32" y="5344333"/>
            <a:ext cx="306373" cy="3063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C5DB3B1-2777-81B4-9A48-5CA6D8DF2B86}"/>
              </a:ext>
            </a:extLst>
          </p:cNvPr>
          <p:cNvSpPr txBox="1"/>
          <p:nvPr/>
        </p:nvSpPr>
        <p:spPr>
          <a:xfrm>
            <a:off x="8891589" y="5381955"/>
            <a:ext cx="1991412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cs typeface="Segoe UI Semibold"/>
              </a:rPr>
              <a:t>Foundry AI Agent Service</a:t>
            </a:r>
          </a:p>
        </p:txBody>
      </p:sp>
      <p:pic>
        <p:nvPicPr>
          <p:cNvPr id="37" name="Picture 4" descr="Semantic Kernel's new icon and the art of teamwork ...">
            <a:extLst>
              <a:ext uri="{FF2B5EF4-FFF2-40B4-BE49-F238E27FC236}">
                <a16:creationId xmlns:a16="http://schemas.microsoft.com/office/drawing/2014/main" id="{D39C08E5-CA8A-108A-4D77-E7244688B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099" y="5038181"/>
            <a:ext cx="250086" cy="25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50F5CD-3A9E-EA47-5BEC-E8DDEC70E0AE}"/>
              </a:ext>
            </a:extLst>
          </p:cNvPr>
          <p:cNvSpPr txBox="1"/>
          <p:nvPr/>
        </p:nvSpPr>
        <p:spPr>
          <a:xfrm>
            <a:off x="8905021" y="5008026"/>
            <a:ext cx="1991412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cs typeface="Segoe UI Semibold"/>
              </a:rPr>
              <a:t>Semantic Kernel</a:t>
            </a:r>
          </a:p>
        </p:txBody>
      </p:sp>
    </p:spTree>
    <p:extLst>
      <p:ext uri="{BB962C8B-B14F-4D97-AF65-F5344CB8AC3E}">
        <p14:creationId xmlns:p14="http://schemas.microsoft.com/office/powerpoint/2010/main" val="31855037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0618-5B1B-86E9-2A0F-99E79861A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CAAA-E5B0-1876-2B58-A73AB3B8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2" y="336499"/>
            <a:ext cx="0" cy="0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D3CE47-3E76-A8A6-A072-D26FE751935F}"/>
              </a:ext>
            </a:extLst>
          </p:cNvPr>
          <p:cNvSpPr/>
          <p:nvPr/>
        </p:nvSpPr>
        <p:spPr bwMode="auto">
          <a:xfrm>
            <a:off x="741674" y="1206500"/>
            <a:ext cx="10706039" cy="5010150"/>
          </a:xfrm>
          <a:prstGeom prst="roundRect">
            <a:avLst>
              <a:gd name="adj" fmla="val 1506"/>
            </a:avLst>
          </a:prstGeom>
          <a:solidFill>
            <a:srgbClr val="FFFFFF">
              <a:lumMod val="95000"/>
            </a:srgbClr>
          </a:solidFill>
          <a:ln w="222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03200" sx="102000" sy="102000" algn="ctr" rotWithShape="0">
              <a:prstClr val="black">
                <a:alpha val="18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410094-E8E2-457B-ABDD-652F6BAB4096}"/>
              </a:ext>
            </a:extLst>
          </p:cNvPr>
          <p:cNvGrpSpPr/>
          <p:nvPr/>
        </p:nvGrpSpPr>
        <p:grpSpPr>
          <a:xfrm>
            <a:off x="2361546" y="647076"/>
            <a:ext cx="7466293" cy="1055131"/>
            <a:chOff x="1739899" y="595806"/>
            <a:chExt cx="8712200" cy="12185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0E4C5E-A7B0-CAEA-436C-CAF91D2F6E03}"/>
                </a:ext>
              </a:extLst>
            </p:cNvPr>
            <p:cNvSpPr txBox="1"/>
            <p:nvPr/>
          </p:nvSpPr>
          <p:spPr>
            <a:xfrm>
              <a:off x="1739899" y="595806"/>
              <a:ext cx="8712200" cy="121859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Small" pitchFamily="2" charset="0"/>
                <a:cs typeface="Segoe U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2272E-EEDF-4BB4-163F-E4F5472E03A8}"/>
                </a:ext>
              </a:extLst>
            </p:cNvPr>
            <p:cNvSpPr txBox="1"/>
            <p:nvPr/>
          </p:nvSpPr>
          <p:spPr>
            <a:xfrm>
              <a:off x="1866899" y="691540"/>
              <a:ext cx="8458201" cy="1027122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75000"/>
              </a:srgbClr>
            </a:solidFill>
            <a:ln w="1587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cs typeface="Segoe UI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 Semibold" pitchFamily="2" charset="0"/>
                </a:rPr>
                <a:t>	Copilot Studio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E91B4E66-6AC8-4855-1FA6-E880B8552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2283" y="857142"/>
            <a:ext cx="635000" cy="63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966BD5-4E0E-3C54-CAE4-6662D767870B}"/>
              </a:ext>
            </a:extLst>
          </p:cNvPr>
          <p:cNvSpPr txBox="1"/>
          <p:nvPr/>
        </p:nvSpPr>
        <p:spPr>
          <a:xfrm>
            <a:off x="1025520" y="1968672"/>
            <a:ext cx="10086980" cy="4032186"/>
          </a:xfrm>
          <a:prstGeom prst="roundRect">
            <a:avLst>
              <a:gd name="adj" fmla="val 5592"/>
            </a:avLst>
          </a:prstGeom>
          <a:solidFill>
            <a:srgbClr val="FFFFFF">
              <a:alpha val="7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794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defTabSz="93247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13A738-D8CB-26BC-FCCD-0F27E38AC25B}"/>
              </a:ext>
            </a:extLst>
          </p:cNvPr>
          <p:cNvSpPr/>
          <p:nvPr/>
        </p:nvSpPr>
        <p:spPr bwMode="auto">
          <a:xfrm>
            <a:off x="5334931" y="2456222"/>
            <a:ext cx="5405705" cy="3057086"/>
          </a:xfrm>
          <a:prstGeom prst="roundRect">
            <a:avLst>
              <a:gd name="adj" fmla="val 4748"/>
            </a:avLst>
          </a:prstGeom>
          <a:blipFill>
            <a:blip r:embed="rId4"/>
            <a:stretch>
              <a:fillRect/>
            </a:stretch>
          </a:blip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12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2B57C2-5583-94F7-7880-27A5F65ABE15}"/>
              </a:ext>
            </a:extLst>
          </p:cNvPr>
          <p:cNvSpPr txBox="1">
            <a:spLocks/>
          </p:cNvSpPr>
          <p:nvPr/>
        </p:nvSpPr>
        <p:spPr>
          <a:xfrm>
            <a:off x="1451364" y="2464379"/>
            <a:ext cx="3548354" cy="30512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Copilot Studio is an end-to-end conversational AI platform for </a:t>
            </a: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extending Microsoft Copilot 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 </a:t>
            </a: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building your own copilot 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experiences with generative AI and large language models. 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32198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1.48148E-6 L 3.5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B7633-FE3E-E635-75B1-DBBF60B6E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433C-6F30-F03C-D630-7034E85438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838" y="2079408"/>
            <a:ext cx="7402511" cy="825180"/>
          </a:xfrm>
        </p:spPr>
        <p:txBody>
          <a:bodyPr/>
          <a:lstStyle/>
          <a:p>
            <a:r>
              <a:rPr lang="en-US" dirty="0"/>
              <a:t>Please use the following users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F717E-6C64-E09B-FA5C-0650C2B9A9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B5EAF-BF65-2185-F9CF-61F010606712}"/>
              </a:ext>
            </a:extLst>
          </p:cNvPr>
          <p:cNvSpPr txBox="1"/>
          <p:nvPr/>
        </p:nvSpPr>
        <p:spPr>
          <a:xfrm>
            <a:off x="622123" y="3425155"/>
            <a:ext cx="1063597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User: 161 – </a:t>
            </a:r>
            <a:r>
              <a:rPr lang="en-US" sz="4000" dirty="0">
                <a:solidFill>
                  <a:schemeClr val="bg1"/>
                </a:solidFill>
              </a:rPr>
              <a:t>19</a:t>
            </a:r>
            <a:r>
              <a:rPr lang="en-US" sz="4000" b="1" dirty="0">
                <a:solidFill>
                  <a:schemeClr val="bg1"/>
                </a:solidFill>
              </a:rPr>
              <a:t>0</a:t>
            </a:r>
          </a:p>
          <a:p>
            <a:pPr algn="l">
              <a:buNone/>
            </a:pPr>
            <a:r>
              <a:rPr lang="en-US" sz="4400" b="1" dirty="0">
                <a:solidFill>
                  <a:schemeClr val="bg1"/>
                </a:solidFill>
              </a:rPr>
              <a:t>SAP Backen</a:t>
            </a:r>
            <a:r>
              <a:rPr lang="en-US" sz="4400" dirty="0">
                <a:solidFill>
                  <a:schemeClr val="bg1"/>
                </a:solidFill>
              </a:rPr>
              <a:t>d: </a:t>
            </a:r>
            <a:r>
              <a:rPr lang="en-US" sz="4400" dirty="0" err="1">
                <a:solidFill>
                  <a:schemeClr val="bg1"/>
                </a:solidFill>
              </a:rPr>
              <a:t>userX</a:t>
            </a:r>
            <a:endParaRPr lang="en-US" sz="4400" dirty="0">
              <a:solidFill>
                <a:schemeClr val="bg1"/>
              </a:solidFill>
            </a:endParaRPr>
          </a:p>
          <a:p>
            <a:pPr algn="l">
              <a:buNone/>
            </a:pPr>
            <a:r>
              <a:rPr lang="en-US" sz="4400" b="1" dirty="0">
                <a:solidFill>
                  <a:schemeClr val="bg1"/>
                </a:solidFill>
              </a:rPr>
              <a:t>Entra</a:t>
            </a:r>
            <a:r>
              <a:rPr lang="en-US" sz="4400" dirty="0">
                <a:solidFill>
                  <a:schemeClr val="bg1"/>
                </a:solidFill>
              </a:rPr>
              <a:t>: userX@bestruncorp.onmicrosoft.com</a:t>
            </a:r>
          </a:p>
        </p:txBody>
      </p:sp>
    </p:spTree>
    <p:extLst>
      <p:ext uri="{BB962C8B-B14F-4D97-AF65-F5344CB8AC3E}">
        <p14:creationId xmlns:p14="http://schemas.microsoft.com/office/powerpoint/2010/main" val="201069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FC965-15BE-7FDF-D8A5-9D4F5116CC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2" name="Picture 1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9EA9FB8-E067-1344-6211-DDABEDFD7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07" y="1184831"/>
            <a:ext cx="47625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EC0EF1-98E6-311B-888A-944D6490DF58}"/>
              </a:ext>
            </a:extLst>
          </p:cNvPr>
          <p:cNvSpPr txBox="1"/>
          <p:nvPr/>
        </p:nvSpPr>
        <p:spPr>
          <a:xfrm>
            <a:off x="4104357" y="5710239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H12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5295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68EEC-07D2-423D-45A5-5FEFF1715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BEC2D-ECA2-0679-A38D-3817137514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838" y="2079408"/>
            <a:ext cx="7402511" cy="825180"/>
          </a:xfrm>
        </p:spPr>
        <p:txBody>
          <a:bodyPr/>
          <a:lstStyle/>
          <a:p>
            <a:r>
              <a:rPr lang="en-US" dirty="0"/>
              <a:t>Please use the following users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EBF46-B479-155A-56B4-4EADA1F0B9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77593-8744-A135-0486-ED6424DD470F}"/>
              </a:ext>
            </a:extLst>
          </p:cNvPr>
          <p:cNvSpPr txBox="1"/>
          <p:nvPr/>
        </p:nvSpPr>
        <p:spPr>
          <a:xfrm>
            <a:off x="622123" y="3425155"/>
            <a:ext cx="1063597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User: </a:t>
            </a:r>
            <a:r>
              <a:rPr lang="en-US" sz="4000" dirty="0">
                <a:solidFill>
                  <a:schemeClr val="bg1"/>
                </a:solidFill>
              </a:rPr>
              <a:t>20</a:t>
            </a:r>
            <a:r>
              <a:rPr lang="en-US" sz="4000" b="1" dirty="0">
                <a:solidFill>
                  <a:schemeClr val="bg1"/>
                </a:solidFill>
              </a:rPr>
              <a:t>1 – 230</a:t>
            </a:r>
          </a:p>
          <a:p>
            <a:pPr algn="l">
              <a:buNone/>
            </a:pPr>
            <a:r>
              <a:rPr lang="en-US" sz="4400" b="1" dirty="0">
                <a:solidFill>
                  <a:schemeClr val="bg1"/>
                </a:solidFill>
              </a:rPr>
              <a:t>SAP Backen</a:t>
            </a:r>
            <a:r>
              <a:rPr lang="en-US" sz="4400" dirty="0">
                <a:solidFill>
                  <a:schemeClr val="bg1"/>
                </a:solidFill>
              </a:rPr>
              <a:t>d: </a:t>
            </a:r>
            <a:r>
              <a:rPr lang="en-US" sz="4400" dirty="0" err="1">
                <a:solidFill>
                  <a:schemeClr val="bg1"/>
                </a:solidFill>
              </a:rPr>
              <a:t>userX</a:t>
            </a:r>
            <a:endParaRPr lang="en-US" sz="4400" dirty="0">
              <a:solidFill>
                <a:schemeClr val="bg1"/>
              </a:solidFill>
            </a:endParaRPr>
          </a:p>
          <a:p>
            <a:pPr algn="l">
              <a:buNone/>
            </a:pPr>
            <a:r>
              <a:rPr lang="en-US" sz="4400" b="1" dirty="0">
                <a:solidFill>
                  <a:schemeClr val="bg1"/>
                </a:solidFill>
              </a:rPr>
              <a:t>Entra</a:t>
            </a:r>
            <a:r>
              <a:rPr lang="en-US" sz="4400" dirty="0">
                <a:solidFill>
                  <a:schemeClr val="bg1"/>
                </a:solidFill>
              </a:rPr>
              <a:t>: userX@bestruncorp.onmicrosoft.com</a:t>
            </a:r>
          </a:p>
        </p:txBody>
      </p:sp>
    </p:spTree>
    <p:extLst>
      <p:ext uri="{BB962C8B-B14F-4D97-AF65-F5344CB8AC3E}">
        <p14:creationId xmlns:p14="http://schemas.microsoft.com/office/powerpoint/2010/main" val="222485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2EF88-2157-68D7-32DB-741B6B82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53F05-FDB0-B57E-4119-C14ADC194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5" name="Picture 1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D809A81-6B8D-327F-8A24-D70EF75E3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70" y="969684"/>
            <a:ext cx="4762500" cy="4762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17ADA-95C8-24A8-BB53-11D6EC356860}"/>
              </a:ext>
            </a:extLst>
          </p:cNvPr>
          <p:cNvSpPr txBox="1"/>
          <p:nvPr/>
        </p:nvSpPr>
        <p:spPr>
          <a:xfrm>
            <a:off x="4406587" y="5562907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H32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1611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(2024)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0053D07-E838-6779-61E8-3AA497A5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8" y="2031109"/>
            <a:ext cx="5706271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28637A1-819F-E8F6-0287-6ABD3D39A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26" y="1903520"/>
            <a:ext cx="4510636" cy="343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394252"/>
          </a:xfrm>
        </p:spPr>
        <p:txBody>
          <a:bodyPr/>
          <a:lstStyle/>
          <a:p>
            <a:pPr algn="ctr"/>
            <a:r>
              <a:rPr lang="de-DE" cap="none" dirty="0">
                <a:latin typeface="+mn-lt"/>
                <a:hlinkClick r:id="rId2"/>
              </a:rPr>
              <a:t>https://aka.ms/techxchange-msft</a:t>
            </a:r>
            <a:endParaRPr lang="de-DE" cap="none" dirty="0">
              <a:latin typeface="+mn-lt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BB38AE-CC1C-7BC1-B6D5-F7385F928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r="16318"/>
          <a:stretch/>
        </p:blipFill>
        <p:spPr>
          <a:xfrm>
            <a:off x="3533165" y="907774"/>
            <a:ext cx="6301409" cy="1444356"/>
          </a:xfrm>
          <a:prstGeom prst="rect">
            <a:avLst/>
          </a:prstGeom>
        </p:spPr>
      </p:pic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216F771E-7A56-EFD2-357E-ED9124BC2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3" y="2421705"/>
            <a:ext cx="5055125" cy="1800657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D933A372-CF9A-B337-BB4A-12C3E94FD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" y="4368229"/>
            <a:ext cx="5053699" cy="180065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3AFF5356-74CA-2758-78CD-72F1EF37E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17" y="2421705"/>
            <a:ext cx="5077263" cy="1800657"/>
          </a:xfrm>
          <a:prstGeom prst="rect">
            <a:avLst/>
          </a:prstGeom>
        </p:spPr>
      </p:pic>
      <p:pic>
        <p:nvPicPr>
          <p:cNvPr id="12" name="Picture 11" descr="A close up of a text&#10;&#10;AI-generated content may be incorrect.">
            <a:extLst>
              <a:ext uri="{FF2B5EF4-FFF2-40B4-BE49-F238E27FC236}">
                <a16:creationId xmlns:a16="http://schemas.microsoft.com/office/drawing/2014/main" id="{931D2DB4-DB26-1386-85EB-F9DE85D3B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17" y="5268558"/>
            <a:ext cx="5182567" cy="9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4525-1731-1EEB-8935-39B31255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4">
            <a:extLst>
              <a:ext uri="{FF2B5EF4-FFF2-40B4-BE49-F238E27FC236}">
                <a16:creationId xmlns:a16="http://schemas.microsoft.com/office/drawing/2014/main" id="{4203E92C-AE7C-4A8D-1776-4E651ACE059C}"/>
              </a:ext>
            </a:extLst>
          </p:cNvPr>
          <p:cNvSpPr/>
          <p:nvPr/>
        </p:nvSpPr>
        <p:spPr>
          <a:xfrm>
            <a:off x="803051" y="1552654"/>
            <a:ext cx="3428966" cy="3752694"/>
          </a:xfrm>
          <a:prstGeom prst="roundRect">
            <a:avLst>
              <a:gd name="adj" fmla="val 4549"/>
            </a:avLst>
          </a:prstGeom>
          <a:solidFill>
            <a:schemeClr val="bg1"/>
          </a:solidFill>
          <a:ln w="19050">
            <a:solidFill>
              <a:srgbClr val="0070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626B-49B1-76F8-985A-6AAFD8242C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ETD </a:t>
            </a:r>
            <a:r>
              <a:rPr lang="de-DE" cap="none" dirty="0" err="1"/>
              <a:t>supplies</a:t>
            </a:r>
            <a:r>
              <a:rPr lang="de-DE" cap="none" dirty="0"/>
              <a:t> </a:t>
            </a:r>
            <a:r>
              <a:rPr lang="de-DE" cap="none" dirty="0" err="1"/>
              <a:t>alerts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Microsoft Sentinel </a:t>
            </a:r>
            <a:r>
              <a:rPr lang="de-DE" cap="none" dirty="0" err="1"/>
              <a:t>for</a:t>
            </a:r>
            <a:r>
              <a:rPr lang="de-DE" cap="none" dirty="0"/>
              <a:t> </a:t>
            </a:r>
            <a:r>
              <a:rPr lang="de-DE" cap="none" dirty="0" err="1"/>
              <a:t>correlation</a:t>
            </a:r>
            <a:r>
              <a:rPr lang="de-DE" cap="none" dirty="0"/>
              <a:t> </a:t>
            </a:r>
            <a:r>
              <a:rPr lang="de-DE" cap="none" dirty="0" err="1"/>
              <a:t>with</a:t>
            </a:r>
            <a:r>
              <a:rPr lang="de-DE" cap="none" dirty="0"/>
              <a:t> wider IT </a:t>
            </a:r>
            <a:r>
              <a:rPr lang="de-DE" cap="none" dirty="0" err="1"/>
              <a:t>ecosystem</a:t>
            </a:r>
            <a:endParaRPr lang="en-DE" cap="none" dirty="0"/>
          </a:p>
        </p:txBody>
      </p:sp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2CB06D76-1102-8152-11C8-3C27AAC3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93" y="1891207"/>
            <a:ext cx="2762655" cy="189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E4C300A-3C4A-3697-CC67-147457DD8307}"/>
              </a:ext>
            </a:extLst>
          </p:cNvPr>
          <p:cNvSpPr txBox="1"/>
          <p:nvPr/>
        </p:nvSpPr>
        <p:spPr>
          <a:xfrm>
            <a:off x="1134372" y="1552653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pic>
        <p:nvPicPr>
          <p:cNvPr id="7" name="Picture 6" descr="A blue shield with a lock&#10;&#10;AI-generated content may be incorrect.">
            <a:extLst>
              <a:ext uri="{FF2B5EF4-FFF2-40B4-BE49-F238E27FC236}">
                <a16:creationId xmlns:a16="http://schemas.microsoft.com/office/drawing/2014/main" id="{6476DC68-86E4-D227-170E-DBD3C6296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78" y="4017233"/>
            <a:ext cx="1327869" cy="1327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F4B40-7700-98C8-28F8-59A37B8F97EC}"/>
              </a:ext>
            </a:extLst>
          </p:cNvPr>
          <p:cNvSpPr txBox="1"/>
          <p:nvPr/>
        </p:nvSpPr>
        <p:spPr>
          <a:xfrm>
            <a:off x="5100038" y="5311324"/>
            <a:ext cx="2562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Enterprise </a:t>
            </a:r>
            <a:r>
              <a:rPr lang="de-DE" dirty="0" err="1"/>
              <a:t>Threat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edition</a:t>
            </a:r>
            <a:endParaRPr lang="en-DE" sz="1200" b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607C-0707-9EBB-12E8-361AB7BC88B7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>
            <a:off x="3999013" y="4677465"/>
            <a:ext cx="1670265" cy="37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CD5BA81-8060-B178-077F-66BDE551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31" y="4418855"/>
            <a:ext cx="2966882" cy="517219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E116922E-256F-D55A-01CC-0FE8C3ADF1E8}"/>
              </a:ext>
            </a:extLst>
          </p:cNvPr>
          <p:cNvSpPr/>
          <p:nvPr/>
        </p:nvSpPr>
        <p:spPr>
          <a:xfrm rot="12830972" flipV="1">
            <a:off x="781655" y="4206210"/>
            <a:ext cx="2567709" cy="711893"/>
          </a:xfrm>
          <a:prstGeom prst="arc">
            <a:avLst>
              <a:gd name="adj1" fmla="val 18341359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1E5DE59F-5C65-BC40-D5A1-A42B13D847B7}"/>
              </a:ext>
            </a:extLst>
          </p:cNvPr>
          <p:cNvSpPr/>
          <p:nvPr/>
        </p:nvSpPr>
        <p:spPr>
          <a:xfrm rot="19547382">
            <a:off x="1390937" y="4218546"/>
            <a:ext cx="2567709" cy="780195"/>
          </a:xfrm>
          <a:prstGeom prst="arc">
            <a:avLst>
              <a:gd name="adj1" fmla="val 17559337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2" name="Rounded Rectangle 67">
            <a:extLst>
              <a:ext uri="{FF2B5EF4-FFF2-40B4-BE49-F238E27FC236}">
                <a16:creationId xmlns:a16="http://schemas.microsoft.com/office/drawing/2014/main" id="{07337FC6-37E8-61CC-40E1-BEC5B6DB01F8}"/>
              </a:ext>
            </a:extLst>
          </p:cNvPr>
          <p:cNvSpPr/>
          <p:nvPr/>
        </p:nvSpPr>
        <p:spPr>
          <a:xfrm>
            <a:off x="4435067" y="4613844"/>
            <a:ext cx="563732" cy="127239"/>
          </a:xfrm>
          <a:prstGeom prst="roundRect">
            <a:avLst>
              <a:gd name="adj" fmla="val 50000"/>
            </a:avLst>
          </a:prstGeom>
          <a:solidFill>
            <a:srgbClr val="354A5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https</a:t>
            </a:r>
            <a:endParaRPr lang="en-DE" sz="120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B094D87-ACEB-9348-9CE8-CB8117A9A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8911" y="2837501"/>
            <a:ext cx="1002610" cy="10026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E7D759-83BE-95D8-893C-01E6199F73AC}"/>
              </a:ext>
            </a:extLst>
          </p:cNvPr>
          <p:cNvSpPr txBox="1"/>
          <p:nvPr/>
        </p:nvSpPr>
        <p:spPr>
          <a:xfrm>
            <a:off x="8719168" y="2321712"/>
            <a:ext cx="2562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Microsoft Sentinel</a:t>
            </a:r>
          </a:p>
          <a:p>
            <a:r>
              <a:rPr lang="de-DE" dirty="0" err="1"/>
              <a:t>for</a:t>
            </a:r>
            <a:r>
              <a:rPr lang="de-DE" dirty="0"/>
              <a:t> SAP</a:t>
            </a:r>
            <a:endParaRPr lang="en-DE" sz="1200" b="0" dirty="0"/>
          </a:p>
        </p:txBody>
      </p:sp>
      <p:cxnSp>
        <p:nvCxnSpPr>
          <p:cNvPr id="45" name="Elbow Connector 128">
            <a:extLst>
              <a:ext uri="{FF2B5EF4-FFF2-40B4-BE49-F238E27FC236}">
                <a16:creationId xmlns:a16="http://schemas.microsoft.com/office/drawing/2014/main" id="{89E883C0-21F2-C86F-85D9-19C5BB52236E}"/>
              </a:ext>
            </a:extLst>
          </p:cNvPr>
          <p:cNvCxnSpPr>
            <a:cxnSpLocks/>
            <a:stCxn id="43" idx="1"/>
            <a:endCxn id="7" idx="3"/>
          </p:cNvCxnSpPr>
          <p:nvPr/>
        </p:nvCxnSpPr>
        <p:spPr>
          <a:xfrm rot="10800000" flipV="1">
            <a:off x="6997147" y="3338806"/>
            <a:ext cx="2501764" cy="1342362"/>
          </a:xfrm>
          <a:prstGeom prst="bentConnector3">
            <a:avLst>
              <a:gd name="adj1" fmla="val 50000"/>
            </a:avLst>
          </a:prstGeom>
          <a:ln w="19050" cap="rnd">
            <a:solidFill>
              <a:srgbClr val="CC00DC"/>
            </a:solidFill>
            <a:round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152">
            <a:extLst>
              <a:ext uri="{FF2B5EF4-FFF2-40B4-BE49-F238E27FC236}">
                <a16:creationId xmlns:a16="http://schemas.microsoft.com/office/drawing/2014/main" id="{3A9633E3-2C7F-8063-FD0A-E1683F0AE106}"/>
              </a:ext>
            </a:extLst>
          </p:cNvPr>
          <p:cNvSpPr/>
          <p:nvPr/>
        </p:nvSpPr>
        <p:spPr>
          <a:xfrm>
            <a:off x="8468705" y="3251071"/>
            <a:ext cx="426890" cy="165086"/>
          </a:xfrm>
          <a:prstGeom prst="roundRect">
            <a:avLst>
              <a:gd name="adj" fmla="val 50000"/>
            </a:avLst>
          </a:prstGeom>
          <a:solidFill>
            <a:srgbClr val="CC00DC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/>
              <a:t>OData</a:t>
            </a:r>
            <a:endParaRPr lang="en-DE" sz="800" dirty="0"/>
          </a:p>
        </p:txBody>
      </p:sp>
    </p:spTree>
    <p:extLst>
      <p:ext uri="{BB962C8B-B14F-4D97-AF65-F5344CB8AC3E}">
        <p14:creationId xmlns:p14="http://schemas.microsoft.com/office/powerpoint/2010/main" val="38731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AEA69-F1B6-BB42-F0B7-B8A7069EB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Having </a:t>
            </a:r>
            <a:r>
              <a:rPr lang="de-DE" cap="none" dirty="0" err="1"/>
              <a:t>fun</a:t>
            </a:r>
            <a:r>
              <a:rPr lang="de-DE" cap="none" dirty="0"/>
              <a:t> </a:t>
            </a:r>
            <a:r>
              <a:rPr lang="de-DE" cap="none" dirty="0" err="1"/>
              <a:t>hacking</a:t>
            </a:r>
            <a:endParaRPr lang="en-DE" cap="none" dirty="0"/>
          </a:p>
        </p:txBody>
      </p:sp>
      <p:pic>
        <p:nvPicPr>
          <p:cNvPr id="5" name="Picture 4" descr="Screens screenshot of a computer screen&#10;&#10;Description automatically generated">
            <a:extLst>
              <a:ext uri="{FF2B5EF4-FFF2-40B4-BE49-F238E27FC236}">
                <a16:creationId xmlns:a16="http://schemas.microsoft.com/office/drawing/2014/main" id="{878FDCBD-18E2-3425-2B92-1B91A358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1428423"/>
            <a:ext cx="6848146" cy="4665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16FCF4-03D8-357E-9A93-3C633792F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86" y="2806541"/>
            <a:ext cx="4404014" cy="211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8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8CC65B-427E-E779-BBF4-95004DB32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Rank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👇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3178F-79F2-B494-8446-07BC7A3B44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Where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</a:t>
            </a:r>
            <a:r>
              <a:rPr lang="de-DE" cap="none" dirty="0" err="1"/>
              <a:t>go</a:t>
            </a:r>
            <a:r>
              <a:rPr lang="de-DE" cap="none" dirty="0"/>
              <a:t> </a:t>
            </a:r>
            <a:r>
              <a:rPr lang="de-DE" cap="none" dirty="0" err="1"/>
              <a:t>from</a:t>
            </a:r>
            <a:r>
              <a:rPr lang="de-DE" cap="none" dirty="0"/>
              <a:t> </a:t>
            </a:r>
            <a:r>
              <a:rPr lang="de-DE" cap="none" dirty="0" err="1"/>
              <a:t>here</a:t>
            </a:r>
            <a:r>
              <a:rPr lang="de-DE" cap="none" dirty="0"/>
              <a:t> </a:t>
            </a:r>
            <a:r>
              <a:rPr lang="de-DE" cap="none" dirty="0" err="1"/>
              <a:t>with</a:t>
            </a:r>
            <a:r>
              <a:rPr lang="de-DE" cap="none" dirty="0"/>
              <a:t>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partnership</a:t>
            </a:r>
            <a:r>
              <a:rPr lang="de-DE" cap="none" dirty="0"/>
              <a:t> </a:t>
            </a:r>
            <a:r>
              <a:rPr lang="de-DE" cap="none" dirty="0" err="1"/>
              <a:t>between</a:t>
            </a:r>
            <a:r>
              <a:rPr lang="de-DE" cap="none" dirty="0"/>
              <a:t> ETD and Sentinel?</a:t>
            </a:r>
            <a:endParaRPr lang="en-DE" cap="none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2D2E83E-C221-6E07-A10E-6B4DDCA4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04" y="2213113"/>
            <a:ext cx="3905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1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35FD7-6049-355C-7C89-608A0A566C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Raise </a:t>
            </a:r>
            <a:r>
              <a:rPr lang="de-DE" cap="none" dirty="0" err="1"/>
              <a:t>the</a:t>
            </a:r>
            <a:r>
              <a:rPr lang="de-DE" cap="none" dirty="0"/>
              <a:t> bar </a:t>
            </a:r>
            <a:r>
              <a:rPr lang="de-DE" cap="none" dirty="0" err="1"/>
              <a:t>for</a:t>
            </a:r>
            <a:r>
              <a:rPr lang="de-DE" cap="none" dirty="0"/>
              <a:t> </a:t>
            </a:r>
            <a:r>
              <a:rPr lang="de-DE" cap="none" dirty="0" err="1"/>
              <a:t>your</a:t>
            </a:r>
            <a:r>
              <a:rPr lang="de-DE" cap="none" dirty="0"/>
              <a:t> SAP </a:t>
            </a:r>
            <a:r>
              <a:rPr lang="de-DE" cap="none" dirty="0" err="1"/>
              <a:t>sign</a:t>
            </a:r>
            <a:r>
              <a:rPr lang="de-DE" cap="none" dirty="0"/>
              <a:t>-ins </a:t>
            </a:r>
            <a:r>
              <a:rPr lang="de-DE" cap="none" dirty="0" err="1"/>
              <a:t>from</a:t>
            </a:r>
            <a:r>
              <a:rPr lang="de-DE" cap="none" dirty="0"/>
              <a:t> </a:t>
            </a:r>
            <a:r>
              <a:rPr lang="de-DE" cap="none" dirty="0" err="1"/>
              <a:t>better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</a:t>
            </a:r>
            <a:r>
              <a:rPr lang="de-DE" cap="none"/>
              <a:t>best</a:t>
            </a:r>
            <a:endParaRPr lang="en-DE" cap="non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3C3932-8E64-609B-B6C1-5B379ADD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32747" y="1105027"/>
            <a:ext cx="9296986" cy="5250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B7A9A3-23BF-1FD1-0083-E4491D1A8262}"/>
              </a:ext>
            </a:extLst>
          </p:cNvPr>
          <p:cNvSpPr txBox="1"/>
          <p:nvPr/>
        </p:nvSpPr>
        <p:spPr>
          <a:xfrm>
            <a:off x="2934501" y="6453134"/>
            <a:ext cx="689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Microsoft </a:t>
            </a:r>
            <a:r>
              <a:rPr lang="de-DE" dirty="0" err="1">
                <a:hlinkClick r:id="rId3"/>
              </a:rPr>
              <a:t>Digitial</a:t>
            </a:r>
            <a:r>
              <a:rPr lang="de-DE" dirty="0">
                <a:hlinkClick r:id="rId3"/>
              </a:rPr>
              <a:t> Defense Report 2024</a:t>
            </a:r>
            <a:r>
              <a:rPr lang="de-DE" dirty="0"/>
              <a:t>	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4606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BD36-6EB6-5A79-8780-1AED4716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1B70-0EB5-EFD6-AB9F-7EAAFD966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>
                <a:solidFill>
                  <a:schemeClr val="bg1"/>
                </a:solidFill>
              </a:rPr>
              <a:t>Roadmap-Wünsche, Feedback und Projekt-Ideen gerne im Gespräch direkt an uns.</a:t>
            </a:r>
            <a:endParaRPr lang="en-DE" cap="non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89485-AF5C-5B8A-6751-9064AA093542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📬michael.schmitt@sap.com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C8F94-DA9D-0558-AFD8-3D1E2AE3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6B4004E-3865-5F1D-628C-FAA859AD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68" y="1863823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94270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3DA88-5F4A-9424-EB97-45F8699C81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cap="none" dirty="0"/>
              <a:t>Secure SAP app integration with Microsoft	</a:t>
            </a:r>
            <a:endParaRPr lang="en-DE" cap="none" dirty="0"/>
          </a:p>
        </p:txBody>
      </p:sp>
      <p:pic>
        <p:nvPicPr>
          <p:cNvPr id="1026" name="Picture 2" descr="Architecture overview showing integration between Power Platform and SAP services using SSO via Azure API Management">
            <a:extLst>
              <a:ext uri="{FF2B5EF4-FFF2-40B4-BE49-F238E27FC236}">
                <a16:creationId xmlns:a16="http://schemas.microsoft.com/office/drawing/2014/main" id="{4F5F85F2-E7B9-F1F8-4E24-0123B5CF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82" y="1253871"/>
            <a:ext cx="10040595" cy="54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7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04410-BF64-ACA6-5E12-FA0A871F67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838" y="2079408"/>
            <a:ext cx="7402511" cy="1286845"/>
          </a:xfrm>
        </p:spPr>
        <p:txBody>
          <a:bodyPr/>
          <a:lstStyle/>
          <a:p>
            <a:r>
              <a:rPr lang="en-US" dirty="0"/>
              <a:t>Copilot Studio &amp; SAP: Getting Started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BB94D-BB17-0D5E-E348-3C03E2D025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8892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1E76C-AD68-98BD-9E27-2986F5B4EC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Official </a:t>
            </a:r>
            <a:r>
              <a:rPr lang="de-DE" cap="none" dirty="0" err="1"/>
              <a:t>configurations</a:t>
            </a:r>
            <a:r>
              <a:rPr lang="de-DE" cap="none" dirty="0"/>
              <a:t> on </a:t>
            </a:r>
            <a:r>
              <a:rPr lang="de-DE" cap="none" dirty="0">
                <a:hlinkClick r:id="rId2"/>
              </a:rPr>
              <a:t>SAP API hub</a:t>
            </a:r>
            <a:r>
              <a:rPr lang="de-DE" cap="none" dirty="0"/>
              <a:t> and </a:t>
            </a:r>
            <a:r>
              <a:rPr lang="de-DE" cap="none" dirty="0">
                <a:hlinkClick r:id="rId3"/>
              </a:rPr>
              <a:t>Azure </a:t>
            </a:r>
            <a:r>
              <a:rPr lang="de-DE" cap="none" dirty="0" err="1">
                <a:hlinkClick r:id="rId3"/>
              </a:rPr>
              <a:t>platform</a:t>
            </a:r>
            <a:endParaRPr lang="de-DE" cap="none" dirty="0"/>
          </a:p>
          <a:p>
            <a:r>
              <a:rPr lang="de-DE" cap="none" dirty="0" err="1"/>
              <a:t>give</a:t>
            </a:r>
            <a:r>
              <a:rPr lang="de-DE" cap="none" dirty="0"/>
              <a:t> </a:t>
            </a:r>
            <a:r>
              <a:rPr lang="de-DE" cap="none" dirty="0" err="1"/>
              <a:t>piece</a:t>
            </a:r>
            <a:r>
              <a:rPr lang="de-DE" cap="none" dirty="0"/>
              <a:t> </a:t>
            </a:r>
            <a:r>
              <a:rPr lang="de-DE" cap="none" dirty="0" err="1"/>
              <a:t>of</a:t>
            </a:r>
            <a:r>
              <a:rPr lang="de-DE" cap="none" dirty="0"/>
              <a:t> </a:t>
            </a:r>
            <a:r>
              <a:rPr lang="de-DE" cap="none" dirty="0" err="1"/>
              <a:t>mind</a:t>
            </a:r>
            <a:endParaRPr lang="en-DE" cap="none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B3B3E8-FFB1-95AF-AD2E-D8B34F720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35" y="1211552"/>
            <a:ext cx="5907264" cy="4116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681E9-F886-110B-4F2A-700E783E8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736" y="1211552"/>
            <a:ext cx="5907264" cy="4434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760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064E3-6B0C-956A-F6D6-E3E97A6DAD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Where</a:t>
            </a:r>
            <a:r>
              <a:rPr lang="de-DE" cap="none" dirty="0"/>
              <a:t> APIM </a:t>
            </a:r>
            <a:r>
              <a:rPr lang="de-DE" cap="none" dirty="0" err="1"/>
              <a:t>integration</a:t>
            </a:r>
            <a:r>
              <a:rPr lang="de-DE" cap="none" dirty="0"/>
              <a:t> </a:t>
            </a:r>
            <a:r>
              <a:rPr lang="de-DE" cap="none" dirty="0" err="1"/>
              <a:t>with</a:t>
            </a:r>
            <a:r>
              <a:rPr lang="de-DE" cap="none" dirty="0"/>
              <a:t> SAP </a:t>
            </a:r>
            <a:r>
              <a:rPr lang="de-DE" cap="none" dirty="0" err="1"/>
              <a:t>should</a:t>
            </a:r>
            <a:r>
              <a:rPr lang="de-DE" cap="none" dirty="0"/>
              <a:t> </a:t>
            </a:r>
            <a:r>
              <a:rPr lang="de-DE" cap="none" dirty="0" err="1"/>
              <a:t>focus</a:t>
            </a:r>
            <a:r>
              <a:rPr lang="de-DE" cap="none" dirty="0"/>
              <a:t> </a:t>
            </a:r>
            <a:r>
              <a:rPr lang="de-DE" cap="none" dirty="0" err="1"/>
              <a:t>next</a:t>
            </a:r>
            <a:r>
              <a:rPr lang="de-DE" cap="none" dirty="0"/>
              <a:t>? 👇</a:t>
            </a:r>
            <a:endParaRPr lang="en-DE" cap="none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FE33588-0BD9-3EEF-81F6-66B292DDC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48507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31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16210-10AB-3A26-8B1F-BF68667302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DDEB101-0803-F825-31C5-DC82E16D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46519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55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0E697-6D4E-6EA4-B0AF-19C93072FA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961" y="1878151"/>
            <a:ext cx="10795414" cy="3628128"/>
          </a:xfrm>
        </p:spPr>
        <p:txBody>
          <a:bodyPr/>
          <a:lstStyle/>
          <a:p>
            <a:r>
              <a:rPr lang="en-US" sz="4800" dirty="0">
                <a:hlinkClick r:id="rId2"/>
              </a:rPr>
              <a:t>https://aka.ms/techxchange-msft</a:t>
            </a:r>
            <a:endParaRPr lang="en-US" sz="4800" dirty="0"/>
          </a:p>
          <a:p>
            <a:r>
              <a:rPr lang="en-US" sz="4800" dirty="0">
                <a:hlinkClick r:id="rId3"/>
              </a:rPr>
              <a:t>https://aka.ms/sneaky-goggles</a:t>
            </a:r>
            <a:r>
              <a:rPr lang="en-US" sz="4800" dirty="0"/>
              <a:t> </a:t>
            </a:r>
            <a:endParaRPr lang="en-DE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7C8FC-E535-1114-7836-5641C7F722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Ready, Set, GO!</a:t>
            </a:r>
            <a:endParaRPr lang="en-DE" dirty="0"/>
          </a:p>
        </p:txBody>
      </p:sp>
      <p:pic>
        <p:nvPicPr>
          <p:cNvPr id="2050" name="Picture 2" descr="Github Logo - Free social media icons">
            <a:extLst>
              <a:ext uri="{FF2B5EF4-FFF2-40B4-BE49-F238E27FC236}">
                <a16:creationId xmlns:a16="http://schemas.microsoft.com/office/drawing/2014/main" id="{9B43B401-16DC-F686-8AD2-4338E2C13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8" y="2016952"/>
            <a:ext cx="569843" cy="5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EED5F5-EC46-5EFF-4CAC-1B7B010B7144}"/>
              </a:ext>
            </a:extLst>
          </p:cNvPr>
          <p:cNvSpPr txBox="1"/>
          <p:nvPr/>
        </p:nvSpPr>
        <p:spPr>
          <a:xfrm>
            <a:off x="330166" y="3272803"/>
            <a:ext cx="8547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👀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228197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>
                <a:solidFill>
                  <a:schemeClr val="bg1"/>
                </a:solidFill>
              </a:rPr>
              <a:t>Roadmap-Wünsche, Feedback und Projekt-Ideen gerne im Gespräch direkt an uns. Link bleibt 30 Tage offen.</a:t>
            </a:r>
            <a:endParaRPr lang="en-DE" cap="non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79C5A1-80F8-3590-7802-0261ADCC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947" y="1117194"/>
            <a:ext cx="8651112" cy="5588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D00564-06D1-1812-E0E2-BAE6320653BF}"/>
              </a:ext>
            </a:extLst>
          </p:cNvPr>
          <p:cNvSpPr/>
          <p:nvPr/>
        </p:nvSpPr>
        <p:spPr>
          <a:xfrm>
            <a:off x="9100226" y="1172183"/>
            <a:ext cx="1240276" cy="243191"/>
          </a:xfrm>
          <a:prstGeom prst="rect">
            <a:avLst/>
          </a:prstGeom>
          <a:solidFill>
            <a:srgbClr val="3376D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665C1D-AE8E-875C-F939-A9217CCF5C74}"/>
              </a:ext>
            </a:extLst>
          </p:cNvPr>
          <p:cNvSpPr/>
          <p:nvPr/>
        </p:nvSpPr>
        <p:spPr>
          <a:xfrm>
            <a:off x="8191500" y="6248400"/>
            <a:ext cx="1800225" cy="512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5753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83BC0-0B2B-300C-DDCF-6F5375F24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DBA28A-96C3-6634-3600-BA36CC4BC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79" y="1243453"/>
            <a:ext cx="5080641" cy="5204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6598A-E450-97DE-A568-BAF46594A7D5}"/>
              </a:ext>
            </a:extLst>
          </p:cNvPr>
          <p:cNvSpPr/>
          <p:nvPr/>
        </p:nvSpPr>
        <p:spPr>
          <a:xfrm>
            <a:off x="3555679" y="5936236"/>
            <a:ext cx="1283021" cy="512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03D662-5206-07A7-5887-AF14024CF6F8}"/>
              </a:ext>
            </a:extLst>
          </p:cNvPr>
          <p:cNvSpPr/>
          <p:nvPr/>
        </p:nvSpPr>
        <p:spPr>
          <a:xfrm>
            <a:off x="5276850" y="3845939"/>
            <a:ext cx="1104236" cy="306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74F12E-279E-3B6A-50F7-C8C4EC2E1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62" y="1504681"/>
            <a:ext cx="8783276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03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D4B7A-9288-BC89-1A8A-783F813F3B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83969-1A7B-67A0-8363-A233C371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113" y="1170320"/>
            <a:ext cx="5013462" cy="5424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2BE92B-85B9-257E-280E-89FFF10B3F5F}"/>
              </a:ext>
            </a:extLst>
          </p:cNvPr>
          <p:cNvSpPr/>
          <p:nvPr/>
        </p:nvSpPr>
        <p:spPr>
          <a:xfrm>
            <a:off x="5602333" y="5431585"/>
            <a:ext cx="2309215" cy="333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8BF2BC-D309-98B9-4596-5B539B23F421}"/>
              </a:ext>
            </a:extLst>
          </p:cNvPr>
          <p:cNvSpPr/>
          <p:nvPr/>
        </p:nvSpPr>
        <p:spPr>
          <a:xfrm>
            <a:off x="5506255" y="3794941"/>
            <a:ext cx="2763102" cy="707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768CC-1A0A-678E-53FA-EBD8A6C191EF}"/>
              </a:ext>
            </a:extLst>
          </p:cNvPr>
          <p:cNvSpPr/>
          <p:nvPr/>
        </p:nvSpPr>
        <p:spPr>
          <a:xfrm>
            <a:off x="5337289" y="6180333"/>
            <a:ext cx="924363" cy="333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6459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167A-5B4A-B299-2D68-1F78D8CB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Meeting you where you are in your Agent building journey</a:t>
            </a:r>
            <a:endParaRPr lang="en-DE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A56024-8FFF-F966-98DF-818C326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4074" y="1225007"/>
            <a:ext cx="11383851" cy="5228189"/>
          </a:xfrm>
          <a:prstGeom prst="roundRect">
            <a:avLst>
              <a:gd name="adj" fmla="val 5361"/>
            </a:avLst>
          </a:prstGeom>
          <a:solidFill>
            <a:srgbClr val="454142">
              <a:alpha val="75000"/>
            </a:srgbClr>
          </a:solidFill>
          <a:ln w="15875">
            <a:noFill/>
            <a:headEnd type="none" w="med" len="med"/>
            <a:tailEnd type="none" w="med" len="med"/>
          </a:ln>
          <a:effectLst>
            <a:outerShdw blurRad="2794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5582DE-03FA-ECF6-ECA5-823B1052CC49}"/>
              </a:ext>
            </a:extLst>
          </p:cNvPr>
          <p:cNvSpPr/>
          <p:nvPr/>
        </p:nvSpPr>
        <p:spPr bwMode="auto">
          <a:xfrm>
            <a:off x="568664" y="3912284"/>
            <a:ext cx="11049399" cy="52322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286BD1"/>
              </a:gs>
              <a:gs pos="0">
                <a:srgbClr val="00B0F0"/>
              </a:gs>
            </a:gsLst>
            <a:lin ang="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286611-7464-B369-735A-BB62D4F03A03}"/>
              </a:ext>
            </a:extLst>
          </p:cNvPr>
          <p:cNvGrpSpPr/>
          <p:nvPr/>
        </p:nvGrpSpPr>
        <p:grpSpPr>
          <a:xfrm>
            <a:off x="1741850" y="3659525"/>
            <a:ext cx="1801554" cy="1544156"/>
            <a:chOff x="1961525" y="3785458"/>
            <a:chExt cx="1801554" cy="15441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8330129-485B-AF41-7234-6303036F5F1F}"/>
                </a:ext>
              </a:extLst>
            </p:cNvPr>
            <p:cNvSpPr/>
            <p:nvPr/>
          </p:nvSpPr>
          <p:spPr bwMode="auto">
            <a:xfrm>
              <a:off x="2366630" y="3785458"/>
              <a:ext cx="991344" cy="991341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81A5A6-151E-A151-96AB-7DF966F5ABEB}"/>
                </a:ext>
              </a:extLst>
            </p:cNvPr>
            <p:cNvSpPr/>
            <p:nvPr/>
          </p:nvSpPr>
          <p:spPr bwMode="auto">
            <a:xfrm>
              <a:off x="2463959" y="3882788"/>
              <a:ext cx="796686" cy="796680"/>
            </a:xfrm>
            <a:prstGeom prst="ellipse">
              <a:avLst/>
            </a:prstGeom>
            <a:solidFill>
              <a:schemeClr val="bg1"/>
            </a:solidFill>
            <a:ln w="15875">
              <a:noFill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4E6391-C515-778B-8A71-701058D41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" b="2923"/>
            <a:stretch/>
          </p:blipFill>
          <p:spPr>
            <a:xfrm>
              <a:off x="2592878" y="4026167"/>
              <a:ext cx="538849" cy="507350"/>
            </a:xfrm>
            <a:prstGeom prst="rect">
              <a:avLst/>
            </a:prstGeom>
            <a:ln w="7441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EAF3487-582C-8347-105E-862682DFB3DE}"/>
                </a:ext>
              </a:extLst>
            </p:cNvPr>
            <p:cNvSpPr/>
            <p:nvPr/>
          </p:nvSpPr>
          <p:spPr bwMode="auto">
            <a:xfrm>
              <a:off x="2163371" y="5107027"/>
              <a:ext cx="1397863" cy="222587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>
              <a:outerShdw blurRad="762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For End Users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0DAFCD-3060-C1F0-16B7-E4EDE4A0E9DA}"/>
                </a:ext>
              </a:extLst>
            </p:cNvPr>
            <p:cNvSpPr txBox="1"/>
            <p:nvPr/>
          </p:nvSpPr>
          <p:spPr>
            <a:xfrm>
              <a:off x="1961525" y="4755450"/>
              <a:ext cx="1801554" cy="3539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cs typeface="Segoe UI Semibold"/>
                </a:rPr>
                <a:t>Agent builder</a:t>
              </a:r>
              <a:endParaRPr lang="en-US" sz="1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F2AD6-735D-9BE9-E577-96620785395E}"/>
              </a:ext>
            </a:extLst>
          </p:cNvPr>
          <p:cNvGrpSpPr/>
          <p:nvPr/>
        </p:nvGrpSpPr>
        <p:grpSpPr>
          <a:xfrm>
            <a:off x="5198288" y="3669829"/>
            <a:ext cx="1801762" cy="1523548"/>
            <a:chOff x="5257390" y="3776246"/>
            <a:chExt cx="1801762" cy="152354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3E3FF4-6AA6-EE65-EB8D-E8560967D545}"/>
                </a:ext>
              </a:extLst>
            </p:cNvPr>
            <p:cNvGrpSpPr/>
            <p:nvPr/>
          </p:nvGrpSpPr>
          <p:grpSpPr>
            <a:xfrm>
              <a:off x="5662599" y="3776246"/>
              <a:ext cx="991344" cy="991341"/>
              <a:chOff x="3031090" y="2734209"/>
              <a:chExt cx="752625" cy="75262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FDD2F23-AC89-7797-9869-07C03F6EAF6A}"/>
                  </a:ext>
                </a:extLst>
              </p:cNvPr>
              <p:cNvSpPr/>
              <p:nvPr/>
            </p:nvSpPr>
            <p:spPr bwMode="auto">
              <a:xfrm>
                <a:off x="3031090" y="2734209"/>
                <a:ext cx="752625" cy="752623"/>
              </a:xfrm>
              <a:prstGeom prst="ellipse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DF74B8-EF7D-9124-C911-9B45EC1BD9AF}"/>
                  </a:ext>
                </a:extLst>
              </p:cNvPr>
              <p:cNvSpPr/>
              <p:nvPr/>
            </p:nvSpPr>
            <p:spPr bwMode="auto">
              <a:xfrm>
                <a:off x="3104982" y="2808102"/>
                <a:ext cx="604841" cy="604837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  <a:headEnd type="none" w="med" len="med"/>
                <a:tailEnd type="none" w="med" len="med"/>
              </a:ln>
              <a:effectLst>
                <a:outerShdw blurRad="2794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1CE7E7A-9F57-8225-23A5-345CC9207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97672" y="4004485"/>
              <a:ext cx="521199" cy="52119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F9F539-0C86-901B-F54A-BF254F41D9D9}"/>
                </a:ext>
              </a:extLst>
            </p:cNvPr>
            <p:cNvSpPr txBox="1"/>
            <p:nvPr/>
          </p:nvSpPr>
          <p:spPr>
            <a:xfrm>
              <a:off x="5257390" y="4730656"/>
              <a:ext cx="1801762" cy="3539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cs typeface="Segoe UI Semibold"/>
                </a:rPr>
                <a:t>Copilot Studio</a:t>
              </a:r>
              <a:endParaRPr lang="en-US" sz="1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91C557D-26E5-3EFA-1D21-7D63F4DB5A58}"/>
                </a:ext>
              </a:extLst>
            </p:cNvPr>
            <p:cNvSpPr/>
            <p:nvPr/>
          </p:nvSpPr>
          <p:spPr bwMode="auto">
            <a:xfrm>
              <a:off x="5441875" y="5079069"/>
              <a:ext cx="1432793" cy="220725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>
              <a:outerShdw blurRad="762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For Makers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979F8-96F4-62AA-3BE0-EC906200F316}"/>
              </a:ext>
            </a:extLst>
          </p:cNvPr>
          <p:cNvSpPr/>
          <p:nvPr/>
        </p:nvSpPr>
        <p:spPr bwMode="auto">
          <a:xfrm>
            <a:off x="9159771" y="5768089"/>
            <a:ext cx="1397863" cy="222587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outerShdw blurRad="76200" sx="102000" sy="102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For Developers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42081-8CF4-CFFE-E692-43AD7468E32B}"/>
              </a:ext>
            </a:extLst>
          </p:cNvPr>
          <p:cNvSpPr txBox="1"/>
          <p:nvPr/>
        </p:nvSpPr>
        <p:spPr>
          <a:xfrm>
            <a:off x="7633375" y="4631619"/>
            <a:ext cx="3975734" cy="3539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Copilot Studio + Visual Studio/GitHub</a:t>
            </a:r>
            <a:endParaRPr lang="en-US" sz="17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75B8F1-7304-363C-BDB3-D11ABD56237A}"/>
              </a:ext>
            </a:extLst>
          </p:cNvPr>
          <p:cNvGrpSpPr/>
          <p:nvPr/>
        </p:nvGrpSpPr>
        <p:grpSpPr>
          <a:xfrm>
            <a:off x="8168427" y="3654444"/>
            <a:ext cx="1800994" cy="991341"/>
            <a:chOff x="7632943" y="3745128"/>
            <a:chExt cx="1800994" cy="99134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AB842B-DFB1-2DB0-1F6D-07AA3C087CCE}"/>
                </a:ext>
              </a:extLst>
            </p:cNvPr>
            <p:cNvSpPr/>
            <p:nvPr/>
          </p:nvSpPr>
          <p:spPr bwMode="auto">
            <a:xfrm>
              <a:off x="8442593" y="3745128"/>
              <a:ext cx="991344" cy="991341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9184596-4360-375B-8F16-2303B1ACC264}"/>
                </a:ext>
              </a:extLst>
            </p:cNvPr>
            <p:cNvSpPr/>
            <p:nvPr/>
          </p:nvSpPr>
          <p:spPr bwMode="auto">
            <a:xfrm>
              <a:off x="7632943" y="3745128"/>
              <a:ext cx="991344" cy="991341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FA64316-19C4-2D14-4D45-2DD070E697D9}"/>
                </a:ext>
              </a:extLst>
            </p:cNvPr>
            <p:cNvSpPr/>
            <p:nvPr/>
          </p:nvSpPr>
          <p:spPr bwMode="auto">
            <a:xfrm>
              <a:off x="8539922" y="3842458"/>
              <a:ext cx="796686" cy="796680"/>
            </a:xfrm>
            <a:prstGeom prst="ellipse">
              <a:avLst/>
            </a:prstGeom>
            <a:solidFill>
              <a:schemeClr val="bg1"/>
            </a:solidFill>
            <a:ln w="15875">
              <a:noFill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017EA13-B52F-F284-B709-FCC5CD906FD5}"/>
                </a:ext>
              </a:extLst>
            </p:cNvPr>
            <p:cNvSpPr/>
            <p:nvPr/>
          </p:nvSpPr>
          <p:spPr bwMode="auto">
            <a:xfrm>
              <a:off x="7730272" y="3842458"/>
              <a:ext cx="796686" cy="796680"/>
            </a:xfrm>
            <a:prstGeom prst="ellipse">
              <a:avLst/>
            </a:prstGeom>
            <a:solidFill>
              <a:schemeClr val="bg1"/>
            </a:solidFill>
            <a:ln w="15875">
              <a:noFill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29BB339-E3A9-8B7A-D998-8BFE67C0E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8338" y="3981137"/>
              <a:ext cx="521199" cy="52119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0C79DFE-6411-8528-0702-A3B6FCE0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11" y="4022364"/>
              <a:ext cx="748219" cy="467637"/>
            </a:xfrm>
            <a:prstGeom prst="rect">
              <a:avLst/>
            </a:prstGeom>
            <a:ln w="6657" cap="flat">
              <a:noFill/>
              <a:prstDash val="solid"/>
              <a:miter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5471666-2380-DAE7-9D51-9D23E49D69B3}"/>
              </a:ext>
            </a:extLst>
          </p:cNvPr>
          <p:cNvSpPr txBox="1"/>
          <p:nvPr/>
        </p:nvSpPr>
        <p:spPr>
          <a:xfrm>
            <a:off x="638493" y="3958451"/>
            <a:ext cx="1016512" cy="430887"/>
          </a:xfrm>
          <a:prstGeom prst="rect">
            <a:avLst/>
          </a:prstGeom>
          <a:noFill/>
        </p:spPr>
        <p:txBody>
          <a:bodyPr wrap="square" lIns="91440" tIns="0" rIns="9144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Natural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Language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2B23A2-EB9B-ADD6-7CEC-A6D2F622E848}"/>
              </a:ext>
            </a:extLst>
          </p:cNvPr>
          <p:cNvSpPr txBox="1"/>
          <p:nvPr/>
        </p:nvSpPr>
        <p:spPr>
          <a:xfrm>
            <a:off x="10843076" y="3962230"/>
            <a:ext cx="715372" cy="430887"/>
          </a:xfrm>
          <a:prstGeom prst="rect">
            <a:avLst/>
          </a:prstGeom>
          <a:noFill/>
        </p:spPr>
        <p:txBody>
          <a:bodyPr wrap="square" lIns="91440" tIns="0" rIns="9144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 (Headings)"/>
                <a:ea typeface="+mn-ea"/>
                <a:cs typeface="+mn-cs"/>
              </a:rPr>
              <a:t>Code first</a:t>
            </a:r>
          </a:p>
        </p:txBody>
      </p:sp>
      <p:pic>
        <p:nvPicPr>
          <p:cNvPr id="29" name="Picture 28" descr="Image of Copilot Studio UI showing the agent building screen">
            <a:extLst>
              <a:ext uri="{FF2B5EF4-FFF2-40B4-BE49-F238E27FC236}">
                <a16:creationId xmlns:a16="http://schemas.microsoft.com/office/drawing/2014/main" id="{7C338F9D-3D84-64D8-E58B-1356854F62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01" t="2767" r="3638" b="7946"/>
          <a:stretch/>
        </p:blipFill>
        <p:spPr>
          <a:xfrm>
            <a:off x="4573483" y="1729476"/>
            <a:ext cx="3049332" cy="1783080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F2DFA840-8AD1-CC12-774E-363506C7A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t="9697" r="6597" b="10891"/>
          <a:stretch/>
        </p:blipFill>
        <p:spPr>
          <a:xfrm>
            <a:off x="1076071" y="1739530"/>
            <a:ext cx="3130547" cy="17830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DDD2FA-2C02-C8EB-8110-942B4FE7812E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69318" t="42052" r="16185" b="31464"/>
          <a:stretch/>
        </p:blipFill>
        <p:spPr>
          <a:xfrm>
            <a:off x="7989679" y="1734793"/>
            <a:ext cx="3136392" cy="1783080"/>
          </a:xfrm>
          <a:prstGeom prst="roundRect">
            <a:avLst>
              <a:gd name="adj" fmla="val 6800"/>
            </a:avLst>
          </a:prstGeom>
          <a:effectLst>
            <a:outerShdw blurRad="76200" sx="102000" sy="102000" algn="ctr" rotWithShape="0">
              <a:prstClr val="black">
                <a:alpha val="16000"/>
              </a:prstClr>
            </a:outerShdw>
          </a:effec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2311C1B0-7585-5D29-80BB-F17CFE91DC99}"/>
              </a:ext>
            </a:extLst>
          </p:cNvPr>
          <p:cNvSpPr/>
          <p:nvPr/>
        </p:nvSpPr>
        <p:spPr bwMode="auto">
          <a:xfrm>
            <a:off x="9849632" y="3651630"/>
            <a:ext cx="991344" cy="991341"/>
          </a:xfrm>
          <a:prstGeom prst="ellipse">
            <a:avLst/>
          </a:prstGeom>
          <a:solidFill>
            <a:schemeClr val="bg1">
              <a:lumMod val="95000"/>
              <a:alpha val="50000"/>
            </a:schemeClr>
          </a:solidFill>
          <a:ln w="635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4D8CDBB-70F5-A577-28B1-655CC92C65AF}"/>
              </a:ext>
            </a:extLst>
          </p:cNvPr>
          <p:cNvSpPr/>
          <p:nvPr/>
        </p:nvSpPr>
        <p:spPr bwMode="auto">
          <a:xfrm>
            <a:off x="9946961" y="3748960"/>
            <a:ext cx="796686" cy="796680"/>
          </a:xfrm>
          <a:prstGeom prst="ellipse">
            <a:avLst/>
          </a:prstGeom>
          <a:solidFill>
            <a:schemeClr val="bg1"/>
          </a:solidFill>
          <a:ln w="15875">
            <a:noFill/>
            <a:headEnd type="none" w="med" len="med"/>
            <a:tailEnd type="none" w="med" len="med"/>
          </a:ln>
          <a:effectLst>
            <a:outerShdw blurRad="2794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pic>
        <p:nvPicPr>
          <p:cNvPr id="34" name="Picture 33" descr="A black cat in a circle&#10;&#10;Description automatically generated">
            <a:extLst>
              <a:ext uri="{FF2B5EF4-FFF2-40B4-BE49-F238E27FC236}">
                <a16:creationId xmlns:a16="http://schemas.microsoft.com/office/drawing/2014/main" id="{4EA454A4-1000-137D-D92A-00FC1D85CD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1811" y="3898068"/>
            <a:ext cx="492674" cy="520561"/>
          </a:xfrm>
          <a:prstGeom prst="rect">
            <a:avLst/>
          </a:prstGeom>
        </p:spPr>
      </p:pic>
      <p:pic>
        <p:nvPicPr>
          <p:cNvPr id="35" name="Picture 34" descr="A colorful hexagon with stars&#10;&#10;Description automatically generated">
            <a:extLst>
              <a:ext uri="{FF2B5EF4-FFF2-40B4-BE49-F238E27FC236}">
                <a16:creationId xmlns:a16="http://schemas.microsoft.com/office/drawing/2014/main" id="{53F94743-A86D-6A8B-A852-DB841B2D9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32" y="5344333"/>
            <a:ext cx="306373" cy="3063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C5DB3B1-2777-81B4-9A48-5CA6D8DF2B86}"/>
              </a:ext>
            </a:extLst>
          </p:cNvPr>
          <p:cNvSpPr txBox="1"/>
          <p:nvPr/>
        </p:nvSpPr>
        <p:spPr>
          <a:xfrm>
            <a:off x="8891589" y="5381955"/>
            <a:ext cx="1991412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cs typeface="Segoe UI Semibold"/>
              </a:rPr>
              <a:t>Foundry AI Agent Service</a:t>
            </a:r>
          </a:p>
        </p:txBody>
      </p:sp>
      <p:pic>
        <p:nvPicPr>
          <p:cNvPr id="37" name="Picture 4" descr="Semantic Kernel's new icon and the art of teamwork ...">
            <a:extLst>
              <a:ext uri="{FF2B5EF4-FFF2-40B4-BE49-F238E27FC236}">
                <a16:creationId xmlns:a16="http://schemas.microsoft.com/office/drawing/2014/main" id="{D39C08E5-CA8A-108A-4D77-E7244688B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099" y="5038181"/>
            <a:ext cx="250086" cy="25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50F5CD-3A9E-EA47-5BEC-E8DDEC70E0AE}"/>
              </a:ext>
            </a:extLst>
          </p:cNvPr>
          <p:cNvSpPr txBox="1"/>
          <p:nvPr/>
        </p:nvSpPr>
        <p:spPr>
          <a:xfrm>
            <a:off x="8905021" y="5008026"/>
            <a:ext cx="1991412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cs typeface="Segoe UI Semibold"/>
              </a:rPr>
              <a:t>Semantic Kernel</a:t>
            </a:r>
          </a:p>
        </p:txBody>
      </p:sp>
    </p:spTree>
    <p:extLst>
      <p:ext uri="{BB962C8B-B14F-4D97-AF65-F5344CB8AC3E}">
        <p14:creationId xmlns:p14="http://schemas.microsoft.com/office/powerpoint/2010/main" val="4442614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0618-5B1B-86E9-2A0F-99E79861A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CAAA-E5B0-1876-2B58-A73AB3B8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2" y="336499"/>
            <a:ext cx="0" cy="0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D3CE47-3E76-A8A6-A072-D26FE751935F}"/>
              </a:ext>
            </a:extLst>
          </p:cNvPr>
          <p:cNvSpPr/>
          <p:nvPr/>
        </p:nvSpPr>
        <p:spPr bwMode="auto">
          <a:xfrm>
            <a:off x="741674" y="1206500"/>
            <a:ext cx="10706039" cy="5010150"/>
          </a:xfrm>
          <a:prstGeom prst="roundRect">
            <a:avLst>
              <a:gd name="adj" fmla="val 1506"/>
            </a:avLst>
          </a:prstGeom>
          <a:solidFill>
            <a:srgbClr val="FFFFFF">
              <a:lumMod val="95000"/>
            </a:srgbClr>
          </a:solidFill>
          <a:ln w="222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03200" sx="102000" sy="102000" algn="ctr" rotWithShape="0">
              <a:prstClr val="black">
                <a:alpha val="18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410094-E8E2-457B-ABDD-652F6BAB4096}"/>
              </a:ext>
            </a:extLst>
          </p:cNvPr>
          <p:cNvGrpSpPr/>
          <p:nvPr/>
        </p:nvGrpSpPr>
        <p:grpSpPr>
          <a:xfrm>
            <a:off x="2361546" y="647076"/>
            <a:ext cx="7466293" cy="1055131"/>
            <a:chOff x="1739899" y="595806"/>
            <a:chExt cx="8712200" cy="12185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0E4C5E-A7B0-CAEA-436C-CAF91D2F6E03}"/>
                </a:ext>
              </a:extLst>
            </p:cNvPr>
            <p:cNvSpPr txBox="1"/>
            <p:nvPr/>
          </p:nvSpPr>
          <p:spPr>
            <a:xfrm>
              <a:off x="1739899" y="595806"/>
              <a:ext cx="8712200" cy="121859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Small" pitchFamily="2" charset="0"/>
                <a:cs typeface="Segoe U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F2272E-EEDF-4BB4-163F-E4F5472E03A8}"/>
                </a:ext>
              </a:extLst>
            </p:cNvPr>
            <p:cNvSpPr txBox="1"/>
            <p:nvPr/>
          </p:nvSpPr>
          <p:spPr>
            <a:xfrm>
              <a:off x="1866899" y="691540"/>
              <a:ext cx="8458201" cy="1027122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75000"/>
              </a:srgbClr>
            </a:solidFill>
            <a:ln w="1587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cs typeface="Segoe UI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 Semibold" pitchFamily="2" charset="0"/>
                </a:rPr>
                <a:t>	Copilot Studio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E91B4E66-6AC8-4855-1FA6-E880B8552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2283" y="857142"/>
            <a:ext cx="635000" cy="63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966BD5-4E0E-3C54-CAE4-6662D767870B}"/>
              </a:ext>
            </a:extLst>
          </p:cNvPr>
          <p:cNvSpPr txBox="1"/>
          <p:nvPr/>
        </p:nvSpPr>
        <p:spPr>
          <a:xfrm>
            <a:off x="1025520" y="1968672"/>
            <a:ext cx="10086980" cy="4032186"/>
          </a:xfrm>
          <a:prstGeom prst="roundRect">
            <a:avLst>
              <a:gd name="adj" fmla="val 5592"/>
            </a:avLst>
          </a:prstGeom>
          <a:solidFill>
            <a:srgbClr val="FFFFFF">
              <a:alpha val="7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794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defTabSz="93247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13A738-D8CB-26BC-FCCD-0F27E38AC25B}"/>
              </a:ext>
            </a:extLst>
          </p:cNvPr>
          <p:cNvSpPr/>
          <p:nvPr/>
        </p:nvSpPr>
        <p:spPr bwMode="auto">
          <a:xfrm>
            <a:off x="5334931" y="2456222"/>
            <a:ext cx="5405705" cy="3057086"/>
          </a:xfrm>
          <a:prstGeom prst="roundRect">
            <a:avLst>
              <a:gd name="adj" fmla="val 4748"/>
            </a:avLst>
          </a:prstGeom>
          <a:blipFill>
            <a:blip r:embed="rId4"/>
            <a:stretch>
              <a:fillRect/>
            </a:stretch>
          </a:blip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12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2B57C2-5583-94F7-7880-27A5F65ABE15}"/>
              </a:ext>
            </a:extLst>
          </p:cNvPr>
          <p:cNvSpPr txBox="1">
            <a:spLocks/>
          </p:cNvSpPr>
          <p:nvPr/>
        </p:nvSpPr>
        <p:spPr>
          <a:xfrm>
            <a:off x="1451364" y="2464379"/>
            <a:ext cx="3548354" cy="30512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Copilot Studio is an end-to-end conversational AI platform for </a:t>
            </a: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extending Microsoft Copilot 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or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 </a:t>
            </a: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building your own copilot 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experiences with generative AI and large language models. 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61667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1.48148E-6 L 3.5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6ED2B-9BBD-50EA-5590-C1E2F4C27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2F641-63D9-8432-0727-9AB6873020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838" y="2079408"/>
            <a:ext cx="7402511" cy="825180"/>
          </a:xfrm>
        </p:spPr>
        <p:txBody>
          <a:bodyPr/>
          <a:lstStyle/>
          <a:p>
            <a:r>
              <a:rPr lang="en-US" dirty="0"/>
              <a:t>Please use the following users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1F32F-63CA-2D12-1119-422FD72413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21609-56DC-994E-17B4-06549DF50ECE}"/>
              </a:ext>
            </a:extLst>
          </p:cNvPr>
          <p:cNvSpPr txBox="1"/>
          <p:nvPr/>
        </p:nvSpPr>
        <p:spPr>
          <a:xfrm>
            <a:off x="622123" y="3425155"/>
            <a:ext cx="1063597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User: 1 – 30</a:t>
            </a:r>
          </a:p>
          <a:p>
            <a:pPr algn="l">
              <a:buNone/>
            </a:pPr>
            <a:r>
              <a:rPr lang="en-US" sz="4400" b="1" dirty="0">
                <a:solidFill>
                  <a:schemeClr val="bg1"/>
                </a:solidFill>
              </a:rPr>
              <a:t>SAP Backen</a:t>
            </a:r>
            <a:r>
              <a:rPr lang="en-US" sz="4400" dirty="0">
                <a:solidFill>
                  <a:schemeClr val="bg1"/>
                </a:solidFill>
              </a:rPr>
              <a:t>d: </a:t>
            </a:r>
            <a:r>
              <a:rPr lang="en-US" sz="4400" dirty="0" err="1">
                <a:solidFill>
                  <a:schemeClr val="bg1"/>
                </a:solidFill>
              </a:rPr>
              <a:t>userX</a:t>
            </a:r>
            <a:endParaRPr lang="en-US" sz="4400" dirty="0">
              <a:solidFill>
                <a:schemeClr val="bg1"/>
              </a:solidFill>
            </a:endParaRPr>
          </a:p>
          <a:p>
            <a:pPr algn="l">
              <a:buNone/>
            </a:pPr>
            <a:r>
              <a:rPr lang="en-US" sz="4400" b="1" dirty="0">
                <a:solidFill>
                  <a:schemeClr val="bg1"/>
                </a:solidFill>
              </a:rPr>
              <a:t>Entra</a:t>
            </a:r>
            <a:r>
              <a:rPr lang="en-US" sz="4400" dirty="0">
                <a:solidFill>
                  <a:schemeClr val="bg1"/>
                </a:solidFill>
              </a:rPr>
              <a:t>: userX@bestruncorp.onmicrosoft.com</a:t>
            </a:r>
          </a:p>
        </p:txBody>
      </p:sp>
    </p:spTree>
    <p:extLst>
      <p:ext uri="{BB962C8B-B14F-4D97-AF65-F5344CB8AC3E}">
        <p14:creationId xmlns:p14="http://schemas.microsoft.com/office/powerpoint/2010/main" val="3546765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C335-387E-4840-2D75-93765132B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0A50C-3463-D9BB-0C62-8F8333322B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1" name="Picture 1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3ADFFB0-BF43-1A50-6591-664686B5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08" y="1132511"/>
            <a:ext cx="4762500" cy="476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4AF1C3-B8E8-AE37-0E9B-678E09798CBA}"/>
              </a:ext>
            </a:extLst>
          </p:cNvPr>
          <p:cNvSpPr txBox="1"/>
          <p:nvPr/>
        </p:nvSpPr>
        <p:spPr>
          <a:xfrm>
            <a:off x="4075096" y="5717554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H02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3488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DF2DA-4964-C2E2-1883-A860DA2B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3D10B-81C7-10E8-8849-4CB7158B76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838" y="2079408"/>
            <a:ext cx="7402511" cy="825180"/>
          </a:xfrm>
        </p:spPr>
        <p:txBody>
          <a:bodyPr/>
          <a:lstStyle/>
          <a:p>
            <a:r>
              <a:rPr lang="en-US" dirty="0"/>
              <a:t>Please use the following users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C2C60-61F7-4486-8FDE-91BA3A35F8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6515C-343B-052F-B942-0A09D4DC758F}"/>
              </a:ext>
            </a:extLst>
          </p:cNvPr>
          <p:cNvSpPr txBox="1"/>
          <p:nvPr/>
        </p:nvSpPr>
        <p:spPr>
          <a:xfrm>
            <a:off x="622123" y="3425155"/>
            <a:ext cx="1063597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User: 81 – 110</a:t>
            </a:r>
          </a:p>
          <a:p>
            <a:pPr algn="l">
              <a:buNone/>
            </a:pPr>
            <a:r>
              <a:rPr lang="en-US" sz="4400" b="1" dirty="0">
                <a:solidFill>
                  <a:schemeClr val="bg1"/>
                </a:solidFill>
              </a:rPr>
              <a:t>SAP Backen</a:t>
            </a:r>
            <a:r>
              <a:rPr lang="en-US" sz="4400" dirty="0">
                <a:solidFill>
                  <a:schemeClr val="bg1"/>
                </a:solidFill>
              </a:rPr>
              <a:t>d: </a:t>
            </a:r>
            <a:r>
              <a:rPr lang="en-US" sz="4400" dirty="0" err="1">
                <a:solidFill>
                  <a:schemeClr val="bg1"/>
                </a:solidFill>
              </a:rPr>
              <a:t>userX</a:t>
            </a:r>
            <a:endParaRPr lang="en-US" sz="4400" dirty="0">
              <a:solidFill>
                <a:schemeClr val="bg1"/>
              </a:solidFill>
            </a:endParaRPr>
          </a:p>
          <a:p>
            <a:pPr algn="l">
              <a:buNone/>
            </a:pPr>
            <a:r>
              <a:rPr lang="en-US" sz="4400" b="1" dirty="0">
                <a:solidFill>
                  <a:schemeClr val="bg1"/>
                </a:solidFill>
              </a:rPr>
              <a:t>Entra</a:t>
            </a:r>
            <a:r>
              <a:rPr lang="en-US" sz="4400" dirty="0">
                <a:solidFill>
                  <a:schemeClr val="bg1"/>
                </a:solidFill>
              </a:rPr>
              <a:t>: userX@bestruncorp.onmicrosoft.com</a:t>
            </a:r>
          </a:p>
        </p:txBody>
      </p:sp>
    </p:spTree>
    <p:extLst>
      <p:ext uri="{BB962C8B-B14F-4D97-AF65-F5344CB8AC3E}">
        <p14:creationId xmlns:p14="http://schemas.microsoft.com/office/powerpoint/2010/main" val="222676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C1FBC5-EA36-C956-DDC8-261AA2D09C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3" name="Picture 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5A0537C-8E83-9F50-4062-6D9366FD0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09" y="1047750"/>
            <a:ext cx="4762500" cy="476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074AC9-C62F-61DA-E91E-03E121B734FD}"/>
              </a:ext>
            </a:extLst>
          </p:cNvPr>
          <p:cNvSpPr txBox="1"/>
          <p:nvPr/>
        </p:nvSpPr>
        <p:spPr>
          <a:xfrm>
            <a:off x="3733589" y="5640973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H22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9415415"/>
      </p:ext>
    </p:extLst>
  </p:cSld>
  <p:clrMapOvr>
    <a:masterClrMapping/>
  </p:clrMapOvr>
</p:sld>
</file>

<file path=ppt/theme/theme1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614</Words>
  <Application>Microsoft Office PowerPoint</Application>
  <PresentationFormat>Widescreen</PresentationFormat>
  <Paragraphs>113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72</vt:lpstr>
      <vt:lpstr>Arial</vt:lpstr>
      <vt:lpstr>Arial Black</vt:lpstr>
      <vt:lpstr>Calibri</vt:lpstr>
      <vt:lpstr>Segoe Sans Text Semibold</vt:lpstr>
      <vt:lpstr>Segoe UI</vt:lpstr>
      <vt:lpstr>Segoe UI Semibold</vt:lpstr>
      <vt:lpstr>Segoe UI Semibold (Headings)</vt:lpstr>
      <vt:lpstr>Segoe UI Variable Small</vt:lpstr>
      <vt:lpstr>Symbol</vt:lpstr>
      <vt:lpstr>Wingdings</vt:lpstr>
      <vt:lpstr>1_DSAG-Technologietage 2024</vt:lpstr>
      <vt:lpstr>TechXChange 2025 – Microsoft Track</vt:lpstr>
      <vt:lpstr>PowerPoint Presentation</vt:lpstr>
      <vt:lpstr>PowerPoint Presentation</vt:lpstr>
      <vt:lpstr>Meeting you where you are in your Agent building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Meeting you where you are in your Agent building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Holger Bruchelt</cp:lastModifiedBy>
  <cp:revision>262</cp:revision>
  <dcterms:created xsi:type="dcterms:W3CDTF">2018-07-31T15:04:08Z</dcterms:created>
  <dcterms:modified xsi:type="dcterms:W3CDTF">2025-04-03T20:27:28Z</dcterms:modified>
</cp:coreProperties>
</file>